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57" r:id="rId6"/>
    <p:sldId id="259" r:id="rId7"/>
    <p:sldId id="258" r:id="rId8"/>
    <p:sldId id="262" r:id="rId9"/>
    <p:sldId id="265" r:id="rId10"/>
    <p:sldId id="260" r:id="rId11"/>
    <p:sldId id="264" r:id="rId12"/>
    <p:sldId id="263" r:id="rId13"/>
    <p:sldId id="261" r:id="rId14"/>
    <p:sldId id="266" r:id="rId15"/>
    <p:sldId id="267" r:id="rId16"/>
    <p:sldId id="268" r:id="rId17"/>
    <p:sldId id="269" r:id="rId18"/>
    <p:sldId id="270"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6395" autoAdjust="0"/>
  </p:normalViewPr>
  <p:slideViewPr>
    <p:cSldViewPr snapToGrid="0">
      <p:cViewPr>
        <p:scale>
          <a:sx n="125" d="100"/>
          <a:sy n="125" d="100"/>
        </p:scale>
        <p:origin x="-102" y="-78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8BE188E5-03A0-46A8-9506-C57ADF571120}" type="datetimeFigureOut">
              <a:rPr lang="en-US" smtClean="0"/>
              <a:t>5/6/2021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6D6925-A50B-4E2E-B880-B5F8E9135B25}" type="slidenum">
              <a:rPr lang="en-US" smtClean="0"/>
              <a:t>‹#›</a:t>
            </a:fld>
            <a:endParaRPr lang="en-US"/>
          </a:p>
        </p:txBody>
      </p:sp>
    </p:spTree>
    <p:extLst>
      <p:ext uri="{BB962C8B-B14F-4D97-AF65-F5344CB8AC3E}">
        <p14:creationId xmlns:p14="http://schemas.microsoft.com/office/powerpoint/2010/main" val="1274451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370A9DAF-6ED3-4862-AE34-03D5CAEC4E6B}" type="datetimeFigureOut">
              <a:rPr lang="en-US" smtClean="0"/>
              <a:t>5/6/2021</a:t>
            </a:fld>
            <a:endParaRPr lang="en-US"/>
          </a:p>
        </p:txBody>
      </p:sp>
      <p:sp>
        <p:nvSpPr>
          <p:cNvPr id="4" name="Slide Image Placeholder 3"/>
          <p:cNvSpPr>
            <a:spLocks noGrp="1" noRot="1" noChangeAspect="1"/>
          </p:cNvSpPr>
          <p:nvPr>
            <p:ph type="sldImg" idx="2"/>
          </p:nvPr>
        </p:nvSpPr>
        <p:spPr>
          <a:xfrm>
            <a:off x="685007" y="458789"/>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3714045"/>
            <a:ext cx="5486400" cy="497116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A9F24C-E15E-4742-A664-312100850E49}" type="slidenum">
              <a:rPr lang="en-US" smtClean="0"/>
              <a:t>‹#›</a:t>
            </a:fld>
            <a:endParaRPr lang="en-US"/>
          </a:p>
        </p:txBody>
      </p:sp>
    </p:spTree>
    <p:extLst>
      <p:ext uri="{BB962C8B-B14F-4D97-AF65-F5344CB8AC3E}">
        <p14:creationId xmlns:p14="http://schemas.microsoft.com/office/powerpoint/2010/main" val="2032545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28650" y="566738"/>
            <a:ext cx="5486400" cy="3086100"/>
          </a:xfrm>
        </p:spPr>
      </p:sp>
    </p:spTree>
    <p:extLst>
      <p:ext uri="{BB962C8B-B14F-4D97-AF65-F5344CB8AC3E}">
        <p14:creationId xmlns:p14="http://schemas.microsoft.com/office/powerpoint/2010/main" val="1256176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3" name="Notes Placeholder 2"/>
          <p:cNvSpPr>
            <a:spLocks noGrp="1"/>
          </p:cNvSpPr>
          <p:nvPr>
            <p:ph type="body" idx="1"/>
          </p:nvPr>
        </p:nvSpPr>
        <p:spPr>
          <a:xfrm>
            <a:off x="685800" y="3897168"/>
            <a:ext cx="3649133" cy="4140200"/>
          </a:xfrm>
        </p:spPr>
        <p:txBody>
          <a:bodyPr/>
          <a:lstStyle/>
          <a:p>
            <a:r>
              <a:rPr lang="en-US" sz="1100" dirty="0"/>
              <a:t>Match the expression to the situation.</a:t>
            </a:r>
          </a:p>
          <a:p>
            <a:endParaRPr lang="en-US" sz="1100" dirty="0" smtClean="0"/>
          </a:p>
          <a:p>
            <a:pPr marL="228600" indent="-228600">
              <a:lnSpc>
                <a:spcPct val="150000"/>
              </a:lnSpc>
              <a:buAutoNum type="arabicPeriod"/>
            </a:pPr>
            <a:r>
              <a:rPr lang="en-US" sz="1100" dirty="0" smtClean="0"/>
              <a:t>Dropping a hook 35 feet from your boat 3 feet above the water.  ___</a:t>
            </a:r>
          </a:p>
          <a:p>
            <a:pPr marL="228600" indent="-228600">
              <a:lnSpc>
                <a:spcPct val="150000"/>
              </a:lnSpc>
              <a:buAutoNum type="arabicPeriod"/>
            </a:pPr>
            <a:r>
              <a:rPr lang="en-US" sz="1100" dirty="0" smtClean="0"/>
              <a:t>Buying 3 $35 shirts from your wallet's perspective. ___</a:t>
            </a:r>
          </a:p>
          <a:p>
            <a:pPr marL="228600" indent="-228600">
              <a:lnSpc>
                <a:spcPct val="150000"/>
              </a:lnSpc>
              <a:buFontTx/>
              <a:buAutoNum type="arabicPeriod"/>
            </a:pPr>
            <a:r>
              <a:rPr lang="en-US" sz="1100" dirty="0"/>
              <a:t>Buying 3 $35 shirts from </a:t>
            </a:r>
            <a:r>
              <a:rPr lang="en-US" sz="1100" dirty="0" smtClean="0"/>
              <a:t>cash register's perspective. ___</a:t>
            </a:r>
            <a:endParaRPr lang="en-US" sz="1100" dirty="0"/>
          </a:p>
          <a:p>
            <a:pPr marL="228600" indent="-228600">
              <a:lnSpc>
                <a:spcPct val="150000"/>
              </a:lnSpc>
              <a:buAutoNum type="arabicPeriod"/>
            </a:pPr>
            <a:r>
              <a:rPr lang="en-US" sz="1100" dirty="0" smtClean="0"/>
              <a:t>Removing 3 leaves 35 times from the tree's perspective. ___</a:t>
            </a:r>
          </a:p>
          <a:p>
            <a:pPr marL="228600" indent="-228600">
              <a:lnSpc>
                <a:spcPct val="150000"/>
              </a:lnSpc>
              <a:buAutoNum type="arabicPeriod"/>
            </a:pPr>
            <a:r>
              <a:rPr lang="en-US" sz="1100" dirty="0" smtClean="0"/>
              <a:t>Diving 7 more feet from a depth of 98 feet.</a:t>
            </a:r>
          </a:p>
          <a:p>
            <a:pPr marL="228600" indent="-228600">
              <a:lnSpc>
                <a:spcPct val="150000"/>
              </a:lnSpc>
              <a:buAutoNum type="arabicPeriod"/>
            </a:pPr>
            <a:r>
              <a:rPr lang="en-US" sz="1100" dirty="0" smtClean="0"/>
              <a:t>If your checking account has $98 and you deposit $7. ___</a:t>
            </a:r>
          </a:p>
          <a:p>
            <a:pPr marL="228600" indent="-228600">
              <a:lnSpc>
                <a:spcPct val="150000"/>
              </a:lnSpc>
              <a:buAutoNum type="arabicPeriod"/>
            </a:pPr>
            <a:r>
              <a:rPr lang="en-US" sz="1100" dirty="0" smtClean="0"/>
              <a:t>Cut off 7" from a 98" long thread. ___</a:t>
            </a:r>
          </a:p>
          <a:p>
            <a:pPr marL="228600" indent="-228600">
              <a:lnSpc>
                <a:spcPct val="150000"/>
              </a:lnSpc>
              <a:buAutoNum type="arabicPeriod"/>
            </a:pPr>
            <a:r>
              <a:rPr lang="en-US" sz="1100" dirty="0" smtClean="0"/>
              <a:t>How long would it take a lure that drops 7" per second to reach a depth of 98"? ___</a:t>
            </a:r>
          </a:p>
          <a:p>
            <a:pPr marL="228600" indent="-228600">
              <a:lnSpc>
                <a:spcPct val="150000"/>
              </a:lnSpc>
              <a:buAutoNum type="arabicPeriod"/>
            </a:pPr>
            <a:r>
              <a:rPr lang="en-US" sz="1100" dirty="0" smtClean="0"/>
              <a:t>Your checking accounts perspective of buying 98 $7 bead packets. ___</a:t>
            </a:r>
          </a:p>
          <a:p>
            <a:pPr marL="228600" indent="-228600">
              <a:lnSpc>
                <a:spcPct val="150000"/>
              </a:lnSpc>
              <a:buAutoNum type="arabicPeriod"/>
            </a:pPr>
            <a:r>
              <a:rPr lang="en-US" sz="1100" dirty="0" smtClean="0"/>
              <a:t>Your savings account balance after 98 $7 deposits. ___</a:t>
            </a:r>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10</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6" name="Notes Placeholder 2"/>
          <p:cNvSpPr txBox="1">
            <a:spLocks/>
          </p:cNvSpPr>
          <p:nvPr/>
        </p:nvSpPr>
        <p:spPr>
          <a:xfrm>
            <a:off x="4823178" y="3897168"/>
            <a:ext cx="1349022" cy="414020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US" sz="1100" dirty="0" smtClean="0"/>
          </a:p>
          <a:p>
            <a:endParaRPr lang="en-US" sz="1100" dirty="0"/>
          </a:p>
          <a:p>
            <a:pPr marL="228600" indent="-228600">
              <a:lnSpc>
                <a:spcPct val="150000"/>
              </a:lnSpc>
              <a:buAutoNum type="alphaUcPeriod"/>
            </a:pPr>
            <a:r>
              <a:rPr lang="en-US" sz="1100" dirty="0" smtClean="0"/>
              <a:t>3 •-35</a:t>
            </a:r>
          </a:p>
          <a:p>
            <a:pPr marL="228600" indent="-228600">
              <a:lnSpc>
                <a:spcPct val="150000"/>
              </a:lnSpc>
              <a:buAutoNum type="alphaUcPeriod"/>
            </a:pPr>
            <a:r>
              <a:rPr lang="en-US" sz="1100" dirty="0" smtClean="0"/>
              <a:t>3 • 35</a:t>
            </a:r>
          </a:p>
          <a:p>
            <a:pPr marL="228600" indent="-228600">
              <a:lnSpc>
                <a:spcPct val="150000"/>
              </a:lnSpc>
              <a:buAutoNum type="alphaUcPeriod"/>
            </a:pPr>
            <a:r>
              <a:rPr lang="en-US" sz="1100" dirty="0" smtClean="0"/>
              <a:t>-3 • 35</a:t>
            </a:r>
          </a:p>
          <a:p>
            <a:pPr marL="228600" indent="-228600">
              <a:lnSpc>
                <a:spcPct val="150000"/>
              </a:lnSpc>
              <a:buAutoNum type="alphaUcPeriod"/>
            </a:pPr>
            <a:r>
              <a:rPr lang="en-US" sz="1100" dirty="0" smtClean="0"/>
              <a:t>3 + 35</a:t>
            </a:r>
          </a:p>
          <a:p>
            <a:pPr marL="228600" indent="-228600">
              <a:lnSpc>
                <a:spcPct val="150000"/>
              </a:lnSpc>
              <a:buAutoNum type="alphaUcPeriod"/>
            </a:pPr>
            <a:r>
              <a:rPr lang="en-US" sz="1100" dirty="0" smtClean="0"/>
              <a:t>3 – 35</a:t>
            </a:r>
          </a:p>
          <a:p>
            <a:pPr marL="228600" indent="-228600">
              <a:lnSpc>
                <a:spcPct val="150000"/>
              </a:lnSpc>
              <a:buAutoNum type="alphaUcPeriod"/>
            </a:pPr>
            <a:r>
              <a:rPr lang="en-US" sz="1100" dirty="0" smtClean="0"/>
              <a:t>-3/35</a:t>
            </a:r>
          </a:p>
          <a:p>
            <a:pPr marL="228600" indent="-228600">
              <a:lnSpc>
                <a:spcPct val="150000"/>
              </a:lnSpc>
              <a:buAutoNum type="alphaUcPeriod"/>
            </a:pPr>
            <a:r>
              <a:rPr lang="en-US" sz="1100" dirty="0" smtClean="0"/>
              <a:t>98-7</a:t>
            </a:r>
          </a:p>
          <a:p>
            <a:pPr marL="228600" indent="-228600">
              <a:lnSpc>
                <a:spcPct val="150000"/>
              </a:lnSpc>
              <a:buAutoNum type="alphaUcPeriod"/>
            </a:pPr>
            <a:r>
              <a:rPr lang="en-US" sz="1100" dirty="0" smtClean="0"/>
              <a:t>98/-7</a:t>
            </a:r>
          </a:p>
          <a:p>
            <a:pPr marL="228600" indent="-228600">
              <a:lnSpc>
                <a:spcPct val="150000"/>
              </a:lnSpc>
              <a:buAutoNum type="alphaUcPeriod"/>
            </a:pPr>
            <a:r>
              <a:rPr lang="en-US" sz="1100" dirty="0" smtClean="0"/>
              <a:t>98 + 7</a:t>
            </a:r>
          </a:p>
          <a:p>
            <a:pPr marL="228600" indent="-228600">
              <a:lnSpc>
                <a:spcPct val="150000"/>
              </a:lnSpc>
              <a:buFontTx/>
              <a:buAutoNum type="alphaUcPeriod"/>
            </a:pPr>
            <a:r>
              <a:rPr lang="en-US" sz="1100" dirty="0" smtClean="0"/>
              <a:t>98 </a:t>
            </a:r>
            <a:r>
              <a:rPr lang="en-US" sz="1100" dirty="0"/>
              <a:t>• </a:t>
            </a:r>
            <a:r>
              <a:rPr lang="en-US" sz="1100" dirty="0" smtClean="0"/>
              <a:t>(7)</a:t>
            </a:r>
          </a:p>
          <a:p>
            <a:pPr marL="228600" indent="-228600">
              <a:lnSpc>
                <a:spcPct val="150000"/>
              </a:lnSpc>
              <a:buAutoNum type="alphaUcPeriod"/>
            </a:pPr>
            <a:r>
              <a:rPr lang="en-US" sz="1100" dirty="0" smtClean="0"/>
              <a:t>98</a:t>
            </a:r>
            <a:r>
              <a:rPr lang="en-US" sz="1100" dirty="0"/>
              <a:t> • </a:t>
            </a:r>
            <a:r>
              <a:rPr lang="en-US" sz="1100" dirty="0" smtClean="0"/>
              <a:t>(-7)</a:t>
            </a:r>
          </a:p>
          <a:p>
            <a:pPr marL="228600" indent="-228600">
              <a:lnSpc>
                <a:spcPct val="150000"/>
              </a:lnSpc>
              <a:buAutoNum type="alphaUcPeriod"/>
            </a:pPr>
            <a:r>
              <a:rPr lang="en-US" sz="1100" dirty="0" smtClean="0"/>
              <a:t>-98/-7</a:t>
            </a:r>
          </a:p>
          <a:p>
            <a:pPr marL="228600" indent="-228600">
              <a:lnSpc>
                <a:spcPct val="150000"/>
              </a:lnSpc>
              <a:buAutoNum type="alphaUcPeriod"/>
            </a:pPr>
            <a:r>
              <a:rPr lang="en-US" sz="1100" dirty="0" smtClean="0"/>
              <a:t>-98 + -7</a:t>
            </a:r>
          </a:p>
          <a:p>
            <a:endParaRPr lang="en-US" sz="1100" dirty="0" smtClean="0"/>
          </a:p>
          <a:p>
            <a:pPr marL="228600" indent="-228600">
              <a:buAutoNum type="alphaUcPeriod"/>
            </a:pPr>
            <a:endParaRPr lang="en-US" sz="1100" dirty="0" smtClean="0"/>
          </a:p>
          <a:p>
            <a:endParaRPr lang="en-US" sz="1100" dirty="0"/>
          </a:p>
        </p:txBody>
      </p:sp>
    </p:spTree>
    <p:extLst>
      <p:ext uri="{BB962C8B-B14F-4D97-AF65-F5344CB8AC3E}">
        <p14:creationId xmlns:p14="http://schemas.microsoft.com/office/powerpoint/2010/main" val="2405567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3" name="Notes Placeholder 2"/>
          <p:cNvSpPr>
            <a:spLocks noGrp="1"/>
          </p:cNvSpPr>
          <p:nvPr>
            <p:ph type="body" idx="1"/>
          </p:nvPr>
        </p:nvSpPr>
        <p:spPr>
          <a:xfrm>
            <a:off x="685800" y="3619090"/>
            <a:ext cx="5486400" cy="4418278"/>
          </a:xfrm>
        </p:spPr>
        <p:txBody>
          <a:bodyPr/>
          <a:lstStyle/>
          <a:p>
            <a:r>
              <a:rPr lang="en-US" dirty="0" smtClean="0"/>
              <a:t>Add the integers. Remember to include the signs. Use the number line even if you don't need it.</a:t>
            </a:r>
          </a:p>
          <a:p>
            <a:endParaRPr lang="en-US" dirty="0"/>
          </a:p>
        </p:txBody>
      </p:sp>
      <p:sp>
        <p:nvSpPr>
          <p:cNvPr id="4" name="Slide Number Placeholder 3"/>
          <p:cNvSpPr>
            <a:spLocks noGrp="1"/>
          </p:cNvSpPr>
          <p:nvPr>
            <p:ph type="sldNum" sz="quarter" idx="10"/>
          </p:nvPr>
        </p:nvSpPr>
        <p:spPr/>
        <p:txBody>
          <a:bodyPr/>
          <a:lstStyle/>
          <a:p>
            <a:fld id="{3FA9F24C-E15E-4742-A664-312100850E49}" type="slidenum">
              <a:rPr lang="en-US" smtClean="0"/>
              <a:t>11</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pic>
        <p:nvPicPr>
          <p:cNvPr id="6" name="Picture 5"/>
          <p:cNvPicPr>
            <a:picLocks noChangeAspect="1"/>
          </p:cNvPicPr>
          <p:nvPr/>
        </p:nvPicPr>
        <p:blipFill>
          <a:blip r:embed="rId3"/>
          <a:stretch>
            <a:fillRect/>
          </a:stretch>
        </p:blipFill>
        <p:spPr>
          <a:xfrm>
            <a:off x="685800" y="4502864"/>
            <a:ext cx="2333855" cy="385225"/>
          </a:xfrm>
          <a:prstGeom prst="rect">
            <a:avLst/>
          </a:prstGeom>
        </p:spPr>
      </p:pic>
      <p:pic>
        <p:nvPicPr>
          <p:cNvPr id="7" name="Picture 6"/>
          <p:cNvPicPr>
            <a:picLocks noChangeAspect="1"/>
          </p:cNvPicPr>
          <p:nvPr/>
        </p:nvPicPr>
        <p:blipFill>
          <a:blip r:embed="rId3"/>
          <a:stretch>
            <a:fillRect/>
          </a:stretch>
        </p:blipFill>
        <p:spPr>
          <a:xfrm>
            <a:off x="3879328" y="5407274"/>
            <a:ext cx="2333855" cy="385225"/>
          </a:xfrm>
          <a:prstGeom prst="rect">
            <a:avLst/>
          </a:prstGeom>
        </p:spPr>
      </p:pic>
      <p:pic>
        <p:nvPicPr>
          <p:cNvPr id="8" name="Picture 7"/>
          <p:cNvPicPr>
            <a:picLocks noChangeAspect="1"/>
          </p:cNvPicPr>
          <p:nvPr/>
        </p:nvPicPr>
        <p:blipFill>
          <a:blip r:embed="rId3"/>
          <a:stretch>
            <a:fillRect/>
          </a:stretch>
        </p:blipFill>
        <p:spPr>
          <a:xfrm>
            <a:off x="685800" y="6309034"/>
            <a:ext cx="2333855" cy="385225"/>
          </a:xfrm>
          <a:prstGeom prst="rect">
            <a:avLst/>
          </a:prstGeom>
        </p:spPr>
      </p:pic>
      <p:pic>
        <p:nvPicPr>
          <p:cNvPr id="9" name="Picture 8"/>
          <p:cNvPicPr>
            <a:picLocks noChangeAspect="1"/>
          </p:cNvPicPr>
          <p:nvPr/>
        </p:nvPicPr>
        <p:blipFill>
          <a:blip r:embed="rId3"/>
          <a:stretch>
            <a:fillRect/>
          </a:stretch>
        </p:blipFill>
        <p:spPr>
          <a:xfrm>
            <a:off x="3879328" y="6309034"/>
            <a:ext cx="2333855" cy="385225"/>
          </a:xfrm>
          <a:prstGeom prst="rect">
            <a:avLst/>
          </a:prstGeom>
        </p:spPr>
      </p:pic>
      <p:pic>
        <p:nvPicPr>
          <p:cNvPr id="10" name="Picture 9"/>
          <p:cNvPicPr>
            <a:picLocks noChangeAspect="1"/>
          </p:cNvPicPr>
          <p:nvPr/>
        </p:nvPicPr>
        <p:blipFill>
          <a:blip r:embed="rId3"/>
          <a:stretch>
            <a:fillRect/>
          </a:stretch>
        </p:blipFill>
        <p:spPr>
          <a:xfrm>
            <a:off x="3879328" y="7205851"/>
            <a:ext cx="2333855" cy="385225"/>
          </a:xfrm>
          <a:prstGeom prst="rect">
            <a:avLst/>
          </a:prstGeom>
        </p:spPr>
      </p:pic>
      <p:pic>
        <p:nvPicPr>
          <p:cNvPr id="11" name="Picture 10"/>
          <p:cNvPicPr>
            <a:picLocks noChangeAspect="1"/>
          </p:cNvPicPr>
          <p:nvPr/>
        </p:nvPicPr>
        <p:blipFill>
          <a:blip r:embed="rId3"/>
          <a:stretch>
            <a:fillRect/>
          </a:stretch>
        </p:blipFill>
        <p:spPr>
          <a:xfrm>
            <a:off x="668744" y="7206553"/>
            <a:ext cx="2333855" cy="385225"/>
          </a:xfrm>
          <a:prstGeom prst="rect">
            <a:avLst/>
          </a:prstGeom>
        </p:spPr>
      </p:pic>
      <p:pic>
        <p:nvPicPr>
          <p:cNvPr id="12" name="Picture 11"/>
          <p:cNvPicPr>
            <a:picLocks noChangeAspect="1"/>
          </p:cNvPicPr>
          <p:nvPr/>
        </p:nvPicPr>
        <p:blipFill>
          <a:blip r:embed="rId3"/>
          <a:stretch>
            <a:fillRect/>
          </a:stretch>
        </p:blipFill>
        <p:spPr>
          <a:xfrm>
            <a:off x="3838345" y="4510457"/>
            <a:ext cx="2333855" cy="385225"/>
          </a:xfrm>
          <a:prstGeom prst="rect">
            <a:avLst/>
          </a:prstGeom>
        </p:spPr>
      </p:pic>
      <p:pic>
        <p:nvPicPr>
          <p:cNvPr id="13" name="Picture 12"/>
          <p:cNvPicPr>
            <a:picLocks noChangeAspect="1"/>
          </p:cNvPicPr>
          <p:nvPr/>
        </p:nvPicPr>
        <p:blipFill>
          <a:blip r:embed="rId3"/>
          <a:stretch>
            <a:fillRect/>
          </a:stretch>
        </p:blipFill>
        <p:spPr>
          <a:xfrm>
            <a:off x="685800" y="5407274"/>
            <a:ext cx="2333855" cy="385225"/>
          </a:xfrm>
          <a:prstGeom prst="rect">
            <a:avLst/>
          </a:prstGeom>
        </p:spPr>
      </p:pic>
      <p:sp>
        <p:nvSpPr>
          <p:cNvPr id="14" name="TextBox 13"/>
          <p:cNvSpPr txBox="1"/>
          <p:nvPr/>
        </p:nvSpPr>
        <p:spPr>
          <a:xfrm>
            <a:off x="891822" y="4933716"/>
            <a:ext cx="1072445" cy="261610"/>
          </a:xfrm>
          <a:prstGeom prst="rect">
            <a:avLst/>
          </a:prstGeom>
          <a:noFill/>
        </p:spPr>
        <p:txBody>
          <a:bodyPr wrap="square" rtlCol="0">
            <a:spAutoFit/>
          </a:bodyPr>
          <a:lstStyle/>
          <a:p>
            <a:r>
              <a:rPr lang="en-US" sz="1100" dirty="0"/>
              <a:t>-</a:t>
            </a:r>
            <a:r>
              <a:rPr lang="en-US" sz="1100" dirty="0" smtClean="0"/>
              <a:t>5 + -4 = _____</a:t>
            </a:r>
            <a:endParaRPr lang="en-US" sz="1100" dirty="0"/>
          </a:p>
        </p:txBody>
      </p:sp>
      <p:sp>
        <p:nvSpPr>
          <p:cNvPr id="15" name="TextBox 14"/>
          <p:cNvSpPr txBox="1"/>
          <p:nvPr/>
        </p:nvSpPr>
        <p:spPr>
          <a:xfrm>
            <a:off x="891820" y="7637405"/>
            <a:ext cx="1072445" cy="261610"/>
          </a:xfrm>
          <a:prstGeom prst="rect">
            <a:avLst/>
          </a:prstGeom>
          <a:noFill/>
        </p:spPr>
        <p:txBody>
          <a:bodyPr wrap="square" rtlCol="0">
            <a:spAutoFit/>
          </a:bodyPr>
          <a:lstStyle/>
          <a:p>
            <a:r>
              <a:rPr lang="en-US" sz="1100" dirty="0" smtClean="0"/>
              <a:t>-3 + -4 = _____</a:t>
            </a:r>
            <a:endParaRPr lang="en-US" sz="1100" dirty="0"/>
          </a:p>
        </p:txBody>
      </p:sp>
      <p:sp>
        <p:nvSpPr>
          <p:cNvPr id="16" name="TextBox 15"/>
          <p:cNvSpPr txBox="1"/>
          <p:nvPr/>
        </p:nvSpPr>
        <p:spPr>
          <a:xfrm>
            <a:off x="891821" y="6739886"/>
            <a:ext cx="1072445" cy="261610"/>
          </a:xfrm>
          <a:prstGeom prst="rect">
            <a:avLst/>
          </a:prstGeom>
          <a:noFill/>
        </p:spPr>
        <p:txBody>
          <a:bodyPr wrap="square" rtlCol="0">
            <a:spAutoFit/>
          </a:bodyPr>
          <a:lstStyle/>
          <a:p>
            <a:r>
              <a:rPr lang="en-US" sz="1100" dirty="0" smtClean="0"/>
              <a:t>-1 + -8 = _____</a:t>
            </a:r>
            <a:endParaRPr lang="en-US" sz="1100" dirty="0"/>
          </a:p>
        </p:txBody>
      </p:sp>
      <p:sp>
        <p:nvSpPr>
          <p:cNvPr id="17" name="TextBox 16"/>
          <p:cNvSpPr txBox="1"/>
          <p:nvPr/>
        </p:nvSpPr>
        <p:spPr>
          <a:xfrm>
            <a:off x="891821" y="5841769"/>
            <a:ext cx="1072445" cy="261610"/>
          </a:xfrm>
          <a:prstGeom prst="rect">
            <a:avLst/>
          </a:prstGeom>
          <a:noFill/>
        </p:spPr>
        <p:txBody>
          <a:bodyPr wrap="square" rtlCol="0">
            <a:spAutoFit/>
          </a:bodyPr>
          <a:lstStyle/>
          <a:p>
            <a:r>
              <a:rPr lang="en-US" sz="1100" dirty="0" smtClean="0"/>
              <a:t>-6 + -1 = _____</a:t>
            </a:r>
            <a:endParaRPr lang="en-US" sz="1100" dirty="0"/>
          </a:p>
        </p:txBody>
      </p:sp>
      <p:sp>
        <p:nvSpPr>
          <p:cNvPr id="18" name="TextBox 17"/>
          <p:cNvSpPr txBox="1"/>
          <p:nvPr/>
        </p:nvSpPr>
        <p:spPr>
          <a:xfrm>
            <a:off x="4124678" y="4933716"/>
            <a:ext cx="1072445" cy="261610"/>
          </a:xfrm>
          <a:prstGeom prst="rect">
            <a:avLst/>
          </a:prstGeom>
          <a:noFill/>
        </p:spPr>
        <p:txBody>
          <a:bodyPr wrap="square" rtlCol="0">
            <a:spAutoFit/>
          </a:bodyPr>
          <a:lstStyle/>
          <a:p>
            <a:r>
              <a:rPr lang="en-US" sz="1100" dirty="0" smtClean="0"/>
              <a:t>5 + 4 = _____</a:t>
            </a:r>
            <a:endParaRPr lang="en-US" sz="1100" dirty="0"/>
          </a:p>
        </p:txBody>
      </p:sp>
      <p:sp>
        <p:nvSpPr>
          <p:cNvPr id="19" name="TextBox 18"/>
          <p:cNvSpPr txBox="1"/>
          <p:nvPr/>
        </p:nvSpPr>
        <p:spPr>
          <a:xfrm>
            <a:off x="4124678" y="5842065"/>
            <a:ext cx="1072445" cy="261610"/>
          </a:xfrm>
          <a:prstGeom prst="rect">
            <a:avLst/>
          </a:prstGeom>
          <a:noFill/>
        </p:spPr>
        <p:txBody>
          <a:bodyPr wrap="square" rtlCol="0">
            <a:spAutoFit/>
          </a:bodyPr>
          <a:lstStyle/>
          <a:p>
            <a:r>
              <a:rPr lang="en-US" sz="1100" dirty="0" smtClean="0"/>
              <a:t>7 + 2 = _____</a:t>
            </a:r>
            <a:endParaRPr lang="en-US" sz="1100" dirty="0"/>
          </a:p>
        </p:txBody>
      </p:sp>
      <p:sp>
        <p:nvSpPr>
          <p:cNvPr id="20" name="TextBox 19"/>
          <p:cNvSpPr txBox="1"/>
          <p:nvPr/>
        </p:nvSpPr>
        <p:spPr>
          <a:xfrm>
            <a:off x="4124677" y="6743320"/>
            <a:ext cx="1072445" cy="261610"/>
          </a:xfrm>
          <a:prstGeom prst="rect">
            <a:avLst/>
          </a:prstGeom>
          <a:noFill/>
        </p:spPr>
        <p:txBody>
          <a:bodyPr wrap="square" rtlCol="0">
            <a:spAutoFit/>
          </a:bodyPr>
          <a:lstStyle/>
          <a:p>
            <a:r>
              <a:rPr lang="en-US" sz="1100" dirty="0" smtClean="0"/>
              <a:t>1 + 6 = _____</a:t>
            </a:r>
            <a:endParaRPr lang="en-US" sz="1100" dirty="0"/>
          </a:p>
        </p:txBody>
      </p:sp>
      <p:sp>
        <p:nvSpPr>
          <p:cNvPr id="21" name="TextBox 20"/>
          <p:cNvSpPr txBox="1"/>
          <p:nvPr/>
        </p:nvSpPr>
        <p:spPr>
          <a:xfrm>
            <a:off x="4125383" y="7626310"/>
            <a:ext cx="1072445" cy="261610"/>
          </a:xfrm>
          <a:prstGeom prst="rect">
            <a:avLst/>
          </a:prstGeom>
          <a:noFill/>
        </p:spPr>
        <p:txBody>
          <a:bodyPr wrap="square" rtlCol="0">
            <a:spAutoFit/>
          </a:bodyPr>
          <a:lstStyle/>
          <a:p>
            <a:r>
              <a:rPr lang="en-US" sz="1100" dirty="0" smtClean="0"/>
              <a:t>3 + 3 = _____</a:t>
            </a:r>
            <a:endParaRPr lang="en-US" sz="1100" dirty="0"/>
          </a:p>
        </p:txBody>
      </p:sp>
    </p:spTree>
    <p:extLst>
      <p:ext uri="{BB962C8B-B14F-4D97-AF65-F5344CB8AC3E}">
        <p14:creationId xmlns:p14="http://schemas.microsoft.com/office/powerpoint/2010/main" val="4057872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12</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7" name="Notes Placeholder 2"/>
          <p:cNvSpPr txBox="1">
            <a:spLocks/>
          </p:cNvSpPr>
          <p:nvPr/>
        </p:nvSpPr>
        <p:spPr>
          <a:xfrm>
            <a:off x="685800" y="3619090"/>
            <a:ext cx="5486400" cy="4418278"/>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Add the integers. Remember to include the signs. Use the number line even if you don't need it.</a:t>
            </a:r>
          </a:p>
          <a:p>
            <a:endParaRPr lang="en-US" dirty="0"/>
          </a:p>
        </p:txBody>
      </p:sp>
      <p:pic>
        <p:nvPicPr>
          <p:cNvPr id="8" name="Picture 7"/>
          <p:cNvPicPr>
            <a:picLocks noChangeAspect="1"/>
          </p:cNvPicPr>
          <p:nvPr/>
        </p:nvPicPr>
        <p:blipFill>
          <a:blip r:embed="rId3"/>
          <a:stretch>
            <a:fillRect/>
          </a:stretch>
        </p:blipFill>
        <p:spPr>
          <a:xfrm>
            <a:off x="685800" y="4502864"/>
            <a:ext cx="2333855" cy="385225"/>
          </a:xfrm>
          <a:prstGeom prst="rect">
            <a:avLst/>
          </a:prstGeom>
        </p:spPr>
      </p:pic>
      <p:pic>
        <p:nvPicPr>
          <p:cNvPr id="9" name="Picture 8"/>
          <p:cNvPicPr>
            <a:picLocks noChangeAspect="1"/>
          </p:cNvPicPr>
          <p:nvPr/>
        </p:nvPicPr>
        <p:blipFill>
          <a:blip r:embed="rId3"/>
          <a:stretch>
            <a:fillRect/>
          </a:stretch>
        </p:blipFill>
        <p:spPr>
          <a:xfrm>
            <a:off x="3879328" y="5407274"/>
            <a:ext cx="2333855" cy="385225"/>
          </a:xfrm>
          <a:prstGeom prst="rect">
            <a:avLst/>
          </a:prstGeom>
        </p:spPr>
      </p:pic>
      <p:pic>
        <p:nvPicPr>
          <p:cNvPr id="10" name="Picture 9"/>
          <p:cNvPicPr>
            <a:picLocks noChangeAspect="1"/>
          </p:cNvPicPr>
          <p:nvPr/>
        </p:nvPicPr>
        <p:blipFill>
          <a:blip r:embed="rId3"/>
          <a:stretch>
            <a:fillRect/>
          </a:stretch>
        </p:blipFill>
        <p:spPr>
          <a:xfrm>
            <a:off x="685800" y="6309034"/>
            <a:ext cx="2333855" cy="385225"/>
          </a:xfrm>
          <a:prstGeom prst="rect">
            <a:avLst/>
          </a:prstGeom>
        </p:spPr>
      </p:pic>
      <p:pic>
        <p:nvPicPr>
          <p:cNvPr id="11" name="Picture 10"/>
          <p:cNvPicPr>
            <a:picLocks noChangeAspect="1"/>
          </p:cNvPicPr>
          <p:nvPr/>
        </p:nvPicPr>
        <p:blipFill>
          <a:blip r:embed="rId3"/>
          <a:stretch>
            <a:fillRect/>
          </a:stretch>
        </p:blipFill>
        <p:spPr>
          <a:xfrm>
            <a:off x="3879328" y="6309034"/>
            <a:ext cx="2333855" cy="385225"/>
          </a:xfrm>
          <a:prstGeom prst="rect">
            <a:avLst/>
          </a:prstGeom>
        </p:spPr>
      </p:pic>
      <p:pic>
        <p:nvPicPr>
          <p:cNvPr id="12" name="Picture 11"/>
          <p:cNvPicPr>
            <a:picLocks noChangeAspect="1"/>
          </p:cNvPicPr>
          <p:nvPr/>
        </p:nvPicPr>
        <p:blipFill>
          <a:blip r:embed="rId3"/>
          <a:stretch>
            <a:fillRect/>
          </a:stretch>
        </p:blipFill>
        <p:spPr>
          <a:xfrm>
            <a:off x="3879328" y="7205851"/>
            <a:ext cx="2333855" cy="385225"/>
          </a:xfrm>
          <a:prstGeom prst="rect">
            <a:avLst/>
          </a:prstGeom>
        </p:spPr>
      </p:pic>
      <p:pic>
        <p:nvPicPr>
          <p:cNvPr id="13" name="Picture 12"/>
          <p:cNvPicPr>
            <a:picLocks noChangeAspect="1"/>
          </p:cNvPicPr>
          <p:nvPr/>
        </p:nvPicPr>
        <p:blipFill>
          <a:blip r:embed="rId3"/>
          <a:stretch>
            <a:fillRect/>
          </a:stretch>
        </p:blipFill>
        <p:spPr>
          <a:xfrm>
            <a:off x="668744" y="7206553"/>
            <a:ext cx="2333855" cy="385225"/>
          </a:xfrm>
          <a:prstGeom prst="rect">
            <a:avLst/>
          </a:prstGeom>
        </p:spPr>
      </p:pic>
      <p:pic>
        <p:nvPicPr>
          <p:cNvPr id="14" name="Picture 13"/>
          <p:cNvPicPr>
            <a:picLocks noChangeAspect="1"/>
          </p:cNvPicPr>
          <p:nvPr/>
        </p:nvPicPr>
        <p:blipFill>
          <a:blip r:embed="rId3"/>
          <a:stretch>
            <a:fillRect/>
          </a:stretch>
        </p:blipFill>
        <p:spPr>
          <a:xfrm>
            <a:off x="3838345" y="4510457"/>
            <a:ext cx="2333855" cy="385225"/>
          </a:xfrm>
          <a:prstGeom prst="rect">
            <a:avLst/>
          </a:prstGeom>
        </p:spPr>
      </p:pic>
      <p:pic>
        <p:nvPicPr>
          <p:cNvPr id="15" name="Picture 14"/>
          <p:cNvPicPr>
            <a:picLocks noChangeAspect="1"/>
          </p:cNvPicPr>
          <p:nvPr/>
        </p:nvPicPr>
        <p:blipFill>
          <a:blip r:embed="rId3"/>
          <a:stretch>
            <a:fillRect/>
          </a:stretch>
        </p:blipFill>
        <p:spPr>
          <a:xfrm>
            <a:off x="685800" y="5407274"/>
            <a:ext cx="2333855" cy="385225"/>
          </a:xfrm>
          <a:prstGeom prst="rect">
            <a:avLst/>
          </a:prstGeom>
        </p:spPr>
      </p:pic>
      <p:sp>
        <p:nvSpPr>
          <p:cNvPr id="16" name="TextBox 15"/>
          <p:cNvSpPr txBox="1"/>
          <p:nvPr/>
        </p:nvSpPr>
        <p:spPr>
          <a:xfrm>
            <a:off x="891822" y="4933716"/>
            <a:ext cx="1072445" cy="261610"/>
          </a:xfrm>
          <a:prstGeom prst="rect">
            <a:avLst/>
          </a:prstGeom>
          <a:noFill/>
        </p:spPr>
        <p:txBody>
          <a:bodyPr wrap="square" rtlCol="0">
            <a:spAutoFit/>
          </a:bodyPr>
          <a:lstStyle/>
          <a:p>
            <a:r>
              <a:rPr lang="en-US" sz="1100" dirty="0"/>
              <a:t>-</a:t>
            </a:r>
            <a:r>
              <a:rPr lang="en-US" sz="1100" dirty="0" smtClean="0"/>
              <a:t>5 + 4 = _____</a:t>
            </a:r>
            <a:endParaRPr lang="en-US" sz="1100" dirty="0"/>
          </a:p>
        </p:txBody>
      </p:sp>
      <p:sp>
        <p:nvSpPr>
          <p:cNvPr id="17" name="TextBox 16"/>
          <p:cNvSpPr txBox="1"/>
          <p:nvPr/>
        </p:nvSpPr>
        <p:spPr>
          <a:xfrm>
            <a:off x="891820" y="7637405"/>
            <a:ext cx="1072445" cy="261610"/>
          </a:xfrm>
          <a:prstGeom prst="rect">
            <a:avLst/>
          </a:prstGeom>
          <a:noFill/>
        </p:spPr>
        <p:txBody>
          <a:bodyPr wrap="square" rtlCol="0">
            <a:spAutoFit/>
          </a:bodyPr>
          <a:lstStyle/>
          <a:p>
            <a:r>
              <a:rPr lang="en-US" sz="1100" dirty="0" smtClean="0"/>
              <a:t>3 + -4 = _____</a:t>
            </a:r>
            <a:endParaRPr lang="en-US" sz="1100" dirty="0"/>
          </a:p>
        </p:txBody>
      </p:sp>
      <p:sp>
        <p:nvSpPr>
          <p:cNvPr id="18" name="TextBox 17"/>
          <p:cNvSpPr txBox="1"/>
          <p:nvPr/>
        </p:nvSpPr>
        <p:spPr>
          <a:xfrm>
            <a:off x="891821" y="6739886"/>
            <a:ext cx="1072445" cy="261610"/>
          </a:xfrm>
          <a:prstGeom prst="rect">
            <a:avLst/>
          </a:prstGeom>
          <a:noFill/>
        </p:spPr>
        <p:txBody>
          <a:bodyPr wrap="square" rtlCol="0">
            <a:spAutoFit/>
          </a:bodyPr>
          <a:lstStyle/>
          <a:p>
            <a:r>
              <a:rPr lang="en-US" sz="1100" dirty="0" smtClean="0"/>
              <a:t>1 + -8 = _____</a:t>
            </a:r>
            <a:endParaRPr lang="en-US" sz="1100" dirty="0"/>
          </a:p>
        </p:txBody>
      </p:sp>
      <p:sp>
        <p:nvSpPr>
          <p:cNvPr id="19" name="TextBox 18"/>
          <p:cNvSpPr txBox="1"/>
          <p:nvPr/>
        </p:nvSpPr>
        <p:spPr>
          <a:xfrm>
            <a:off x="891821" y="5841769"/>
            <a:ext cx="1072445" cy="261610"/>
          </a:xfrm>
          <a:prstGeom prst="rect">
            <a:avLst/>
          </a:prstGeom>
          <a:noFill/>
        </p:spPr>
        <p:txBody>
          <a:bodyPr wrap="square" rtlCol="0">
            <a:spAutoFit/>
          </a:bodyPr>
          <a:lstStyle/>
          <a:p>
            <a:r>
              <a:rPr lang="en-US" sz="1100" dirty="0" smtClean="0"/>
              <a:t>-6 + 1 = _____</a:t>
            </a:r>
            <a:endParaRPr lang="en-US" sz="1100" dirty="0"/>
          </a:p>
        </p:txBody>
      </p:sp>
      <p:sp>
        <p:nvSpPr>
          <p:cNvPr id="20" name="TextBox 19"/>
          <p:cNvSpPr txBox="1"/>
          <p:nvPr/>
        </p:nvSpPr>
        <p:spPr>
          <a:xfrm>
            <a:off x="4124678" y="4933716"/>
            <a:ext cx="1072445" cy="261610"/>
          </a:xfrm>
          <a:prstGeom prst="rect">
            <a:avLst/>
          </a:prstGeom>
          <a:noFill/>
        </p:spPr>
        <p:txBody>
          <a:bodyPr wrap="square" rtlCol="0">
            <a:spAutoFit/>
          </a:bodyPr>
          <a:lstStyle/>
          <a:p>
            <a:r>
              <a:rPr lang="en-US" sz="1100" dirty="0" smtClean="0"/>
              <a:t>5 + -4 = _____</a:t>
            </a:r>
            <a:endParaRPr lang="en-US" sz="1100" dirty="0"/>
          </a:p>
        </p:txBody>
      </p:sp>
      <p:sp>
        <p:nvSpPr>
          <p:cNvPr id="21" name="TextBox 20"/>
          <p:cNvSpPr txBox="1"/>
          <p:nvPr/>
        </p:nvSpPr>
        <p:spPr>
          <a:xfrm>
            <a:off x="4124678" y="5842065"/>
            <a:ext cx="1072445" cy="261610"/>
          </a:xfrm>
          <a:prstGeom prst="rect">
            <a:avLst/>
          </a:prstGeom>
          <a:noFill/>
        </p:spPr>
        <p:txBody>
          <a:bodyPr wrap="square" rtlCol="0">
            <a:spAutoFit/>
          </a:bodyPr>
          <a:lstStyle/>
          <a:p>
            <a:r>
              <a:rPr lang="en-US" sz="1100" dirty="0" smtClean="0"/>
              <a:t>7 + -2 = _____</a:t>
            </a:r>
            <a:endParaRPr lang="en-US" sz="1100" dirty="0"/>
          </a:p>
        </p:txBody>
      </p:sp>
      <p:sp>
        <p:nvSpPr>
          <p:cNvPr id="22" name="TextBox 21"/>
          <p:cNvSpPr txBox="1"/>
          <p:nvPr/>
        </p:nvSpPr>
        <p:spPr>
          <a:xfrm>
            <a:off x="4124677" y="6743320"/>
            <a:ext cx="1072445" cy="261610"/>
          </a:xfrm>
          <a:prstGeom prst="rect">
            <a:avLst/>
          </a:prstGeom>
          <a:noFill/>
        </p:spPr>
        <p:txBody>
          <a:bodyPr wrap="square" rtlCol="0">
            <a:spAutoFit/>
          </a:bodyPr>
          <a:lstStyle/>
          <a:p>
            <a:r>
              <a:rPr lang="en-US" sz="1100" dirty="0" smtClean="0"/>
              <a:t>-1 + 6 = _____</a:t>
            </a:r>
            <a:endParaRPr lang="en-US" sz="1100" dirty="0"/>
          </a:p>
        </p:txBody>
      </p:sp>
      <p:sp>
        <p:nvSpPr>
          <p:cNvPr id="23" name="TextBox 22"/>
          <p:cNvSpPr txBox="1"/>
          <p:nvPr/>
        </p:nvSpPr>
        <p:spPr>
          <a:xfrm>
            <a:off x="4125383" y="7626310"/>
            <a:ext cx="1072445" cy="261610"/>
          </a:xfrm>
          <a:prstGeom prst="rect">
            <a:avLst/>
          </a:prstGeom>
          <a:noFill/>
        </p:spPr>
        <p:txBody>
          <a:bodyPr wrap="square" rtlCol="0">
            <a:spAutoFit/>
          </a:bodyPr>
          <a:lstStyle/>
          <a:p>
            <a:r>
              <a:rPr lang="en-US" sz="1100" dirty="0" smtClean="0"/>
              <a:t>-3 + 9 = _____</a:t>
            </a:r>
            <a:endParaRPr lang="en-US" sz="1100" dirty="0"/>
          </a:p>
        </p:txBody>
      </p:sp>
    </p:spTree>
    <p:extLst>
      <p:ext uri="{BB962C8B-B14F-4D97-AF65-F5344CB8AC3E}">
        <p14:creationId xmlns:p14="http://schemas.microsoft.com/office/powerpoint/2010/main" val="194353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13</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7" name="Notes Placeholder 2"/>
          <p:cNvSpPr txBox="1">
            <a:spLocks/>
          </p:cNvSpPr>
          <p:nvPr/>
        </p:nvSpPr>
        <p:spPr>
          <a:xfrm>
            <a:off x="685800" y="3619090"/>
            <a:ext cx="5486400" cy="4418278"/>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Add the integers. Remember to include the signs. </a:t>
            </a:r>
          </a:p>
          <a:p>
            <a:endParaRPr lang="en-US" dirty="0"/>
          </a:p>
        </p:txBody>
      </p:sp>
      <p:sp>
        <p:nvSpPr>
          <p:cNvPr id="16" name="TextBox 15"/>
          <p:cNvSpPr txBox="1"/>
          <p:nvPr/>
        </p:nvSpPr>
        <p:spPr>
          <a:xfrm>
            <a:off x="891819" y="4078567"/>
            <a:ext cx="1159231" cy="261610"/>
          </a:xfrm>
          <a:prstGeom prst="rect">
            <a:avLst/>
          </a:prstGeom>
          <a:noFill/>
        </p:spPr>
        <p:txBody>
          <a:bodyPr wrap="square" rtlCol="0">
            <a:spAutoFit/>
          </a:bodyPr>
          <a:lstStyle/>
          <a:p>
            <a:r>
              <a:rPr lang="en-US" sz="1100" dirty="0"/>
              <a:t>-</a:t>
            </a:r>
            <a:r>
              <a:rPr lang="en-US" sz="1100" dirty="0" smtClean="0"/>
              <a:t>5 + (-4) = _____</a:t>
            </a:r>
            <a:endParaRPr lang="en-US" sz="1100" dirty="0"/>
          </a:p>
        </p:txBody>
      </p:sp>
      <p:sp>
        <p:nvSpPr>
          <p:cNvPr id="17" name="TextBox 16"/>
          <p:cNvSpPr txBox="1"/>
          <p:nvPr/>
        </p:nvSpPr>
        <p:spPr>
          <a:xfrm>
            <a:off x="891813" y="5380720"/>
            <a:ext cx="1159237" cy="261610"/>
          </a:xfrm>
          <a:prstGeom prst="rect">
            <a:avLst/>
          </a:prstGeom>
          <a:noFill/>
        </p:spPr>
        <p:txBody>
          <a:bodyPr wrap="square" rtlCol="0">
            <a:spAutoFit/>
          </a:bodyPr>
          <a:lstStyle/>
          <a:p>
            <a:r>
              <a:rPr lang="en-US" sz="1100" dirty="0" smtClean="0"/>
              <a:t>-3 + (-4) = _____</a:t>
            </a:r>
            <a:endParaRPr lang="en-US" sz="1100" dirty="0"/>
          </a:p>
        </p:txBody>
      </p:sp>
      <p:sp>
        <p:nvSpPr>
          <p:cNvPr id="18" name="TextBox 17"/>
          <p:cNvSpPr txBox="1"/>
          <p:nvPr/>
        </p:nvSpPr>
        <p:spPr>
          <a:xfrm>
            <a:off x="891817" y="4947231"/>
            <a:ext cx="1072445" cy="261610"/>
          </a:xfrm>
          <a:prstGeom prst="rect">
            <a:avLst/>
          </a:prstGeom>
          <a:noFill/>
        </p:spPr>
        <p:txBody>
          <a:bodyPr wrap="square" rtlCol="0">
            <a:spAutoFit/>
          </a:bodyPr>
          <a:lstStyle/>
          <a:p>
            <a:r>
              <a:rPr lang="en-US" sz="1100" dirty="0" smtClean="0"/>
              <a:t>1 + (-8) = _____</a:t>
            </a:r>
            <a:endParaRPr lang="en-US" sz="1100" dirty="0"/>
          </a:p>
        </p:txBody>
      </p:sp>
      <p:sp>
        <p:nvSpPr>
          <p:cNvPr id="19" name="TextBox 18"/>
          <p:cNvSpPr txBox="1"/>
          <p:nvPr/>
        </p:nvSpPr>
        <p:spPr>
          <a:xfrm>
            <a:off x="891817" y="4514652"/>
            <a:ext cx="1072445" cy="261610"/>
          </a:xfrm>
          <a:prstGeom prst="rect">
            <a:avLst/>
          </a:prstGeom>
          <a:noFill/>
        </p:spPr>
        <p:txBody>
          <a:bodyPr wrap="square" rtlCol="0">
            <a:spAutoFit/>
          </a:bodyPr>
          <a:lstStyle/>
          <a:p>
            <a:r>
              <a:rPr lang="en-US" sz="1100" dirty="0" smtClean="0"/>
              <a:t>-6 + 1 = _____</a:t>
            </a:r>
            <a:endParaRPr lang="en-US" sz="1100" dirty="0"/>
          </a:p>
        </p:txBody>
      </p:sp>
      <p:sp>
        <p:nvSpPr>
          <p:cNvPr id="20" name="TextBox 19"/>
          <p:cNvSpPr txBox="1"/>
          <p:nvPr/>
        </p:nvSpPr>
        <p:spPr>
          <a:xfrm>
            <a:off x="4124677" y="4073170"/>
            <a:ext cx="1072445" cy="261610"/>
          </a:xfrm>
          <a:prstGeom prst="rect">
            <a:avLst/>
          </a:prstGeom>
          <a:noFill/>
        </p:spPr>
        <p:txBody>
          <a:bodyPr wrap="square" rtlCol="0">
            <a:spAutoFit/>
          </a:bodyPr>
          <a:lstStyle/>
          <a:p>
            <a:r>
              <a:rPr lang="en-US" sz="1100" dirty="0" smtClean="0"/>
              <a:t>5 + (-4) = _____</a:t>
            </a:r>
            <a:endParaRPr lang="en-US" sz="1100" dirty="0"/>
          </a:p>
        </p:txBody>
      </p:sp>
      <p:sp>
        <p:nvSpPr>
          <p:cNvPr id="21" name="TextBox 20"/>
          <p:cNvSpPr txBox="1"/>
          <p:nvPr/>
        </p:nvSpPr>
        <p:spPr>
          <a:xfrm>
            <a:off x="4124675" y="4511264"/>
            <a:ext cx="1139475" cy="261610"/>
          </a:xfrm>
          <a:prstGeom prst="rect">
            <a:avLst/>
          </a:prstGeom>
          <a:noFill/>
        </p:spPr>
        <p:txBody>
          <a:bodyPr wrap="square" rtlCol="0">
            <a:spAutoFit/>
          </a:bodyPr>
          <a:lstStyle/>
          <a:p>
            <a:r>
              <a:rPr lang="en-US" sz="1100" dirty="0" smtClean="0"/>
              <a:t>-7 + (-2) = _____</a:t>
            </a:r>
            <a:endParaRPr lang="en-US" sz="1100" dirty="0"/>
          </a:p>
        </p:txBody>
      </p:sp>
      <p:sp>
        <p:nvSpPr>
          <p:cNvPr id="22" name="TextBox 21"/>
          <p:cNvSpPr txBox="1"/>
          <p:nvPr/>
        </p:nvSpPr>
        <p:spPr>
          <a:xfrm>
            <a:off x="4124674" y="4944100"/>
            <a:ext cx="1072445" cy="261610"/>
          </a:xfrm>
          <a:prstGeom prst="rect">
            <a:avLst/>
          </a:prstGeom>
          <a:noFill/>
        </p:spPr>
        <p:txBody>
          <a:bodyPr wrap="square" rtlCol="0">
            <a:spAutoFit/>
          </a:bodyPr>
          <a:lstStyle/>
          <a:p>
            <a:r>
              <a:rPr lang="en-US" sz="1100" dirty="0" smtClean="0"/>
              <a:t>1 + 6 = _____</a:t>
            </a:r>
            <a:endParaRPr lang="en-US" sz="1100" dirty="0"/>
          </a:p>
        </p:txBody>
      </p:sp>
      <p:sp>
        <p:nvSpPr>
          <p:cNvPr id="23" name="TextBox 22"/>
          <p:cNvSpPr txBox="1"/>
          <p:nvPr/>
        </p:nvSpPr>
        <p:spPr>
          <a:xfrm>
            <a:off x="4124673" y="5374116"/>
            <a:ext cx="1072445" cy="261610"/>
          </a:xfrm>
          <a:prstGeom prst="rect">
            <a:avLst/>
          </a:prstGeom>
          <a:noFill/>
        </p:spPr>
        <p:txBody>
          <a:bodyPr wrap="square" rtlCol="0">
            <a:spAutoFit/>
          </a:bodyPr>
          <a:lstStyle/>
          <a:p>
            <a:r>
              <a:rPr lang="en-US" sz="1100" dirty="0" smtClean="0"/>
              <a:t>-3 + 9 = _____</a:t>
            </a:r>
            <a:endParaRPr lang="en-US" sz="1100" dirty="0"/>
          </a:p>
        </p:txBody>
      </p:sp>
      <p:sp>
        <p:nvSpPr>
          <p:cNvPr id="24" name="TextBox 23"/>
          <p:cNvSpPr txBox="1"/>
          <p:nvPr/>
        </p:nvSpPr>
        <p:spPr>
          <a:xfrm>
            <a:off x="891813" y="5810091"/>
            <a:ext cx="1406887" cy="261610"/>
          </a:xfrm>
          <a:prstGeom prst="rect">
            <a:avLst/>
          </a:prstGeom>
          <a:noFill/>
        </p:spPr>
        <p:txBody>
          <a:bodyPr wrap="square" rtlCol="0">
            <a:spAutoFit/>
          </a:bodyPr>
          <a:lstStyle/>
          <a:p>
            <a:r>
              <a:rPr lang="en-US" sz="1100" dirty="0" smtClean="0"/>
              <a:t>-23 + (-46) = _____</a:t>
            </a:r>
            <a:endParaRPr lang="en-US" sz="1100" dirty="0"/>
          </a:p>
        </p:txBody>
      </p:sp>
      <p:sp>
        <p:nvSpPr>
          <p:cNvPr id="25" name="TextBox 24"/>
          <p:cNvSpPr txBox="1"/>
          <p:nvPr/>
        </p:nvSpPr>
        <p:spPr>
          <a:xfrm>
            <a:off x="891813" y="6229244"/>
            <a:ext cx="1332095" cy="261610"/>
          </a:xfrm>
          <a:prstGeom prst="rect">
            <a:avLst/>
          </a:prstGeom>
          <a:noFill/>
        </p:spPr>
        <p:txBody>
          <a:bodyPr wrap="square" rtlCol="0">
            <a:spAutoFit/>
          </a:bodyPr>
          <a:lstStyle/>
          <a:p>
            <a:r>
              <a:rPr lang="en-US" sz="1100" dirty="0" smtClean="0"/>
              <a:t>23 + (-46) = _____</a:t>
            </a:r>
            <a:endParaRPr lang="en-US" sz="1100" dirty="0"/>
          </a:p>
        </p:txBody>
      </p:sp>
      <p:sp>
        <p:nvSpPr>
          <p:cNvPr id="26" name="TextBox 25"/>
          <p:cNvSpPr txBox="1"/>
          <p:nvPr/>
        </p:nvSpPr>
        <p:spPr>
          <a:xfrm>
            <a:off x="891813" y="6648397"/>
            <a:ext cx="1332095" cy="261610"/>
          </a:xfrm>
          <a:prstGeom prst="rect">
            <a:avLst/>
          </a:prstGeom>
          <a:noFill/>
        </p:spPr>
        <p:txBody>
          <a:bodyPr wrap="square" rtlCol="0">
            <a:spAutoFit/>
          </a:bodyPr>
          <a:lstStyle/>
          <a:p>
            <a:r>
              <a:rPr lang="en-US" sz="1100" dirty="0" smtClean="0"/>
              <a:t>23 + 46 = _____</a:t>
            </a:r>
            <a:endParaRPr lang="en-US" sz="1100" dirty="0"/>
          </a:p>
        </p:txBody>
      </p:sp>
      <p:sp>
        <p:nvSpPr>
          <p:cNvPr id="27" name="TextBox 26"/>
          <p:cNvSpPr txBox="1"/>
          <p:nvPr/>
        </p:nvSpPr>
        <p:spPr>
          <a:xfrm>
            <a:off x="891813" y="7067550"/>
            <a:ext cx="1332095" cy="261610"/>
          </a:xfrm>
          <a:prstGeom prst="rect">
            <a:avLst/>
          </a:prstGeom>
          <a:noFill/>
        </p:spPr>
        <p:txBody>
          <a:bodyPr wrap="square" rtlCol="0">
            <a:spAutoFit/>
          </a:bodyPr>
          <a:lstStyle/>
          <a:p>
            <a:r>
              <a:rPr lang="en-US" sz="1100" dirty="0" smtClean="0"/>
              <a:t>-23 + 46 = _____</a:t>
            </a:r>
            <a:endParaRPr lang="en-US" sz="1100" dirty="0"/>
          </a:p>
        </p:txBody>
      </p:sp>
      <p:sp>
        <p:nvSpPr>
          <p:cNvPr id="28" name="TextBox 27"/>
          <p:cNvSpPr txBox="1"/>
          <p:nvPr/>
        </p:nvSpPr>
        <p:spPr>
          <a:xfrm>
            <a:off x="4124673" y="5803891"/>
            <a:ext cx="1332095" cy="261610"/>
          </a:xfrm>
          <a:prstGeom prst="rect">
            <a:avLst/>
          </a:prstGeom>
          <a:noFill/>
        </p:spPr>
        <p:txBody>
          <a:bodyPr wrap="square" rtlCol="0">
            <a:spAutoFit/>
          </a:bodyPr>
          <a:lstStyle/>
          <a:p>
            <a:r>
              <a:rPr lang="en-US" sz="1100" dirty="0" smtClean="0"/>
              <a:t>-223 + 146 = _____</a:t>
            </a:r>
            <a:endParaRPr lang="en-US" sz="1100" dirty="0"/>
          </a:p>
        </p:txBody>
      </p:sp>
      <p:sp>
        <p:nvSpPr>
          <p:cNvPr id="30" name="TextBox 29"/>
          <p:cNvSpPr txBox="1"/>
          <p:nvPr/>
        </p:nvSpPr>
        <p:spPr>
          <a:xfrm>
            <a:off x="4124673" y="6229244"/>
            <a:ext cx="1332095" cy="261610"/>
          </a:xfrm>
          <a:prstGeom prst="rect">
            <a:avLst/>
          </a:prstGeom>
          <a:noFill/>
        </p:spPr>
        <p:txBody>
          <a:bodyPr wrap="square" rtlCol="0">
            <a:spAutoFit/>
          </a:bodyPr>
          <a:lstStyle/>
          <a:p>
            <a:r>
              <a:rPr lang="en-US" sz="1100" dirty="0" smtClean="0"/>
              <a:t>223 + 146 = _____</a:t>
            </a:r>
            <a:endParaRPr lang="en-US" sz="1100" dirty="0"/>
          </a:p>
        </p:txBody>
      </p:sp>
      <p:sp>
        <p:nvSpPr>
          <p:cNvPr id="31" name="TextBox 30"/>
          <p:cNvSpPr txBox="1"/>
          <p:nvPr/>
        </p:nvSpPr>
        <p:spPr>
          <a:xfrm>
            <a:off x="4124673" y="6648397"/>
            <a:ext cx="1463327" cy="261610"/>
          </a:xfrm>
          <a:prstGeom prst="rect">
            <a:avLst/>
          </a:prstGeom>
          <a:noFill/>
        </p:spPr>
        <p:txBody>
          <a:bodyPr wrap="square" rtlCol="0">
            <a:spAutoFit/>
          </a:bodyPr>
          <a:lstStyle/>
          <a:p>
            <a:r>
              <a:rPr lang="en-US" sz="1100" dirty="0" smtClean="0"/>
              <a:t>-223 + (-146) = _____</a:t>
            </a:r>
            <a:endParaRPr lang="en-US" sz="1100" dirty="0"/>
          </a:p>
        </p:txBody>
      </p:sp>
      <p:sp>
        <p:nvSpPr>
          <p:cNvPr id="32" name="TextBox 31"/>
          <p:cNvSpPr txBox="1"/>
          <p:nvPr/>
        </p:nvSpPr>
        <p:spPr>
          <a:xfrm>
            <a:off x="4124673" y="7067550"/>
            <a:ext cx="1463327" cy="261610"/>
          </a:xfrm>
          <a:prstGeom prst="rect">
            <a:avLst/>
          </a:prstGeom>
          <a:noFill/>
        </p:spPr>
        <p:txBody>
          <a:bodyPr wrap="square" rtlCol="0">
            <a:spAutoFit/>
          </a:bodyPr>
          <a:lstStyle/>
          <a:p>
            <a:r>
              <a:rPr lang="en-US" sz="1100" dirty="0" smtClean="0"/>
              <a:t>223 + (-146) = _____</a:t>
            </a:r>
            <a:endParaRPr lang="en-US" sz="1100" dirty="0"/>
          </a:p>
        </p:txBody>
      </p:sp>
    </p:spTree>
    <p:extLst>
      <p:ext uri="{BB962C8B-B14F-4D97-AF65-F5344CB8AC3E}">
        <p14:creationId xmlns:p14="http://schemas.microsoft.com/office/powerpoint/2010/main" val="1933208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14</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23" name="Notes Placeholder 2"/>
          <p:cNvSpPr txBox="1">
            <a:spLocks/>
          </p:cNvSpPr>
          <p:nvPr/>
        </p:nvSpPr>
        <p:spPr>
          <a:xfrm>
            <a:off x="685800" y="3619090"/>
            <a:ext cx="5486400" cy="4418278"/>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Subtract the integers. Remember to include the signs. Use the number line! </a:t>
            </a:r>
            <a:endParaRPr lang="en-US" dirty="0"/>
          </a:p>
        </p:txBody>
      </p:sp>
      <p:pic>
        <p:nvPicPr>
          <p:cNvPr id="24" name="Picture 23"/>
          <p:cNvPicPr>
            <a:picLocks noChangeAspect="1"/>
          </p:cNvPicPr>
          <p:nvPr/>
        </p:nvPicPr>
        <p:blipFill>
          <a:blip r:embed="rId3"/>
          <a:stretch>
            <a:fillRect/>
          </a:stretch>
        </p:blipFill>
        <p:spPr>
          <a:xfrm>
            <a:off x="685800" y="4502864"/>
            <a:ext cx="2333855" cy="385225"/>
          </a:xfrm>
          <a:prstGeom prst="rect">
            <a:avLst/>
          </a:prstGeom>
        </p:spPr>
      </p:pic>
      <p:pic>
        <p:nvPicPr>
          <p:cNvPr id="25" name="Picture 24"/>
          <p:cNvPicPr>
            <a:picLocks noChangeAspect="1"/>
          </p:cNvPicPr>
          <p:nvPr/>
        </p:nvPicPr>
        <p:blipFill>
          <a:blip r:embed="rId3"/>
          <a:stretch>
            <a:fillRect/>
          </a:stretch>
        </p:blipFill>
        <p:spPr>
          <a:xfrm>
            <a:off x="3879328" y="5407274"/>
            <a:ext cx="2333855" cy="385225"/>
          </a:xfrm>
          <a:prstGeom prst="rect">
            <a:avLst/>
          </a:prstGeom>
        </p:spPr>
      </p:pic>
      <p:pic>
        <p:nvPicPr>
          <p:cNvPr id="26" name="Picture 25"/>
          <p:cNvPicPr>
            <a:picLocks noChangeAspect="1"/>
          </p:cNvPicPr>
          <p:nvPr/>
        </p:nvPicPr>
        <p:blipFill>
          <a:blip r:embed="rId3"/>
          <a:stretch>
            <a:fillRect/>
          </a:stretch>
        </p:blipFill>
        <p:spPr>
          <a:xfrm>
            <a:off x="685800" y="6309034"/>
            <a:ext cx="2333855" cy="385225"/>
          </a:xfrm>
          <a:prstGeom prst="rect">
            <a:avLst/>
          </a:prstGeom>
        </p:spPr>
      </p:pic>
      <p:pic>
        <p:nvPicPr>
          <p:cNvPr id="27" name="Picture 26"/>
          <p:cNvPicPr>
            <a:picLocks noChangeAspect="1"/>
          </p:cNvPicPr>
          <p:nvPr/>
        </p:nvPicPr>
        <p:blipFill>
          <a:blip r:embed="rId3"/>
          <a:stretch>
            <a:fillRect/>
          </a:stretch>
        </p:blipFill>
        <p:spPr>
          <a:xfrm>
            <a:off x="3879328" y="6309034"/>
            <a:ext cx="2333855" cy="385225"/>
          </a:xfrm>
          <a:prstGeom prst="rect">
            <a:avLst/>
          </a:prstGeom>
        </p:spPr>
      </p:pic>
      <p:pic>
        <p:nvPicPr>
          <p:cNvPr id="28" name="Picture 27"/>
          <p:cNvPicPr>
            <a:picLocks noChangeAspect="1"/>
          </p:cNvPicPr>
          <p:nvPr/>
        </p:nvPicPr>
        <p:blipFill>
          <a:blip r:embed="rId3"/>
          <a:stretch>
            <a:fillRect/>
          </a:stretch>
        </p:blipFill>
        <p:spPr>
          <a:xfrm>
            <a:off x="3879328" y="7205851"/>
            <a:ext cx="2333855" cy="385225"/>
          </a:xfrm>
          <a:prstGeom prst="rect">
            <a:avLst/>
          </a:prstGeom>
        </p:spPr>
      </p:pic>
      <p:pic>
        <p:nvPicPr>
          <p:cNvPr id="29" name="Picture 28"/>
          <p:cNvPicPr>
            <a:picLocks noChangeAspect="1"/>
          </p:cNvPicPr>
          <p:nvPr/>
        </p:nvPicPr>
        <p:blipFill>
          <a:blip r:embed="rId3"/>
          <a:stretch>
            <a:fillRect/>
          </a:stretch>
        </p:blipFill>
        <p:spPr>
          <a:xfrm>
            <a:off x="668744" y="7206553"/>
            <a:ext cx="2333855" cy="385225"/>
          </a:xfrm>
          <a:prstGeom prst="rect">
            <a:avLst/>
          </a:prstGeom>
        </p:spPr>
      </p:pic>
      <p:pic>
        <p:nvPicPr>
          <p:cNvPr id="30" name="Picture 29"/>
          <p:cNvPicPr>
            <a:picLocks noChangeAspect="1"/>
          </p:cNvPicPr>
          <p:nvPr/>
        </p:nvPicPr>
        <p:blipFill>
          <a:blip r:embed="rId3"/>
          <a:stretch>
            <a:fillRect/>
          </a:stretch>
        </p:blipFill>
        <p:spPr>
          <a:xfrm>
            <a:off x="3838345" y="4510457"/>
            <a:ext cx="2333855" cy="385225"/>
          </a:xfrm>
          <a:prstGeom prst="rect">
            <a:avLst/>
          </a:prstGeom>
        </p:spPr>
      </p:pic>
      <p:pic>
        <p:nvPicPr>
          <p:cNvPr id="31" name="Picture 30"/>
          <p:cNvPicPr>
            <a:picLocks noChangeAspect="1"/>
          </p:cNvPicPr>
          <p:nvPr/>
        </p:nvPicPr>
        <p:blipFill>
          <a:blip r:embed="rId3"/>
          <a:stretch>
            <a:fillRect/>
          </a:stretch>
        </p:blipFill>
        <p:spPr>
          <a:xfrm>
            <a:off x="685800" y="5407274"/>
            <a:ext cx="2333855" cy="385225"/>
          </a:xfrm>
          <a:prstGeom prst="rect">
            <a:avLst/>
          </a:prstGeom>
        </p:spPr>
      </p:pic>
      <p:sp>
        <p:nvSpPr>
          <p:cNvPr id="32" name="TextBox 31"/>
          <p:cNvSpPr txBox="1"/>
          <p:nvPr/>
        </p:nvSpPr>
        <p:spPr>
          <a:xfrm>
            <a:off x="891822" y="4933716"/>
            <a:ext cx="1185334" cy="261610"/>
          </a:xfrm>
          <a:prstGeom prst="rect">
            <a:avLst/>
          </a:prstGeom>
          <a:noFill/>
        </p:spPr>
        <p:txBody>
          <a:bodyPr wrap="square" rtlCol="0">
            <a:spAutoFit/>
          </a:bodyPr>
          <a:lstStyle/>
          <a:p>
            <a:r>
              <a:rPr lang="en-US" sz="1100" dirty="0"/>
              <a:t>-</a:t>
            </a:r>
            <a:r>
              <a:rPr lang="en-US" sz="1100" dirty="0" smtClean="0"/>
              <a:t>5 – (-4) = _____</a:t>
            </a:r>
            <a:endParaRPr lang="en-US" sz="1100" dirty="0"/>
          </a:p>
        </p:txBody>
      </p:sp>
      <p:sp>
        <p:nvSpPr>
          <p:cNvPr id="33" name="TextBox 32"/>
          <p:cNvSpPr txBox="1"/>
          <p:nvPr/>
        </p:nvSpPr>
        <p:spPr>
          <a:xfrm>
            <a:off x="891820" y="7637405"/>
            <a:ext cx="1185336" cy="261610"/>
          </a:xfrm>
          <a:prstGeom prst="rect">
            <a:avLst/>
          </a:prstGeom>
          <a:noFill/>
        </p:spPr>
        <p:txBody>
          <a:bodyPr wrap="square" rtlCol="0">
            <a:spAutoFit/>
          </a:bodyPr>
          <a:lstStyle/>
          <a:p>
            <a:r>
              <a:rPr lang="en-US" sz="1100" dirty="0" smtClean="0"/>
              <a:t>-3 – (-4) = _____</a:t>
            </a:r>
            <a:endParaRPr lang="en-US" sz="1100" dirty="0"/>
          </a:p>
        </p:txBody>
      </p:sp>
      <p:sp>
        <p:nvSpPr>
          <p:cNvPr id="34" name="TextBox 33"/>
          <p:cNvSpPr txBox="1"/>
          <p:nvPr/>
        </p:nvSpPr>
        <p:spPr>
          <a:xfrm>
            <a:off x="891821" y="6739886"/>
            <a:ext cx="1072445" cy="261610"/>
          </a:xfrm>
          <a:prstGeom prst="rect">
            <a:avLst/>
          </a:prstGeom>
          <a:noFill/>
        </p:spPr>
        <p:txBody>
          <a:bodyPr wrap="square" rtlCol="0">
            <a:spAutoFit/>
          </a:bodyPr>
          <a:lstStyle/>
          <a:p>
            <a:r>
              <a:rPr lang="en-US" sz="1100" dirty="0" smtClean="0"/>
              <a:t>1 – (-8) = _____</a:t>
            </a:r>
            <a:endParaRPr lang="en-US" sz="1100" dirty="0"/>
          </a:p>
        </p:txBody>
      </p:sp>
      <p:sp>
        <p:nvSpPr>
          <p:cNvPr id="35" name="TextBox 34"/>
          <p:cNvSpPr txBox="1"/>
          <p:nvPr/>
        </p:nvSpPr>
        <p:spPr>
          <a:xfrm>
            <a:off x="891821" y="5841769"/>
            <a:ext cx="1185335" cy="261610"/>
          </a:xfrm>
          <a:prstGeom prst="rect">
            <a:avLst/>
          </a:prstGeom>
          <a:noFill/>
        </p:spPr>
        <p:txBody>
          <a:bodyPr wrap="square" rtlCol="0">
            <a:spAutoFit/>
          </a:bodyPr>
          <a:lstStyle/>
          <a:p>
            <a:r>
              <a:rPr lang="en-US" sz="1100" dirty="0" smtClean="0"/>
              <a:t>-6 – (-1) = _____</a:t>
            </a:r>
            <a:endParaRPr lang="en-US" sz="1100" dirty="0"/>
          </a:p>
        </p:txBody>
      </p:sp>
      <p:sp>
        <p:nvSpPr>
          <p:cNvPr id="36" name="TextBox 35"/>
          <p:cNvSpPr txBox="1"/>
          <p:nvPr/>
        </p:nvSpPr>
        <p:spPr>
          <a:xfrm>
            <a:off x="4124678" y="4933716"/>
            <a:ext cx="1072445" cy="261610"/>
          </a:xfrm>
          <a:prstGeom prst="rect">
            <a:avLst/>
          </a:prstGeom>
          <a:noFill/>
        </p:spPr>
        <p:txBody>
          <a:bodyPr wrap="square" rtlCol="0">
            <a:spAutoFit/>
          </a:bodyPr>
          <a:lstStyle/>
          <a:p>
            <a:r>
              <a:rPr lang="en-US" sz="1100" dirty="0" smtClean="0"/>
              <a:t>5 - 4 = _____</a:t>
            </a:r>
            <a:endParaRPr lang="en-US" sz="1100" dirty="0"/>
          </a:p>
        </p:txBody>
      </p:sp>
      <p:sp>
        <p:nvSpPr>
          <p:cNvPr id="37" name="TextBox 36"/>
          <p:cNvSpPr txBox="1"/>
          <p:nvPr/>
        </p:nvSpPr>
        <p:spPr>
          <a:xfrm>
            <a:off x="4124678" y="5842065"/>
            <a:ext cx="1072445" cy="261610"/>
          </a:xfrm>
          <a:prstGeom prst="rect">
            <a:avLst/>
          </a:prstGeom>
          <a:noFill/>
        </p:spPr>
        <p:txBody>
          <a:bodyPr wrap="square" rtlCol="0">
            <a:spAutoFit/>
          </a:bodyPr>
          <a:lstStyle/>
          <a:p>
            <a:r>
              <a:rPr lang="en-US" sz="1100" dirty="0"/>
              <a:t>-</a:t>
            </a:r>
            <a:r>
              <a:rPr lang="en-US" sz="1100" dirty="0" smtClean="0"/>
              <a:t>7 - 2 = _____</a:t>
            </a:r>
            <a:endParaRPr lang="en-US" sz="1100" dirty="0"/>
          </a:p>
        </p:txBody>
      </p:sp>
      <p:sp>
        <p:nvSpPr>
          <p:cNvPr id="38" name="TextBox 37"/>
          <p:cNvSpPr txBox="1"/>
          <p:nvPr/>
        </p:nvSpPr>
        <p:spPr>
          <a:xfrm>
            <a:off x="4124677" y="6743320"/>
            <a:ext cx="1072445" cy="261610"/>
          </a:xfrm>
          <a:prstGeom prst="rect">
            <a:avLst/>
          </a:prstGeom>
          <a:noFill/>
        </p:spPr>
        <p:txBody>
          <a:bodyPr wrap="square" rtlCol="0">
            <a:spAutoFit/>
          </a:bodyPr>
          <a:lstStyle/>
          <a:p>
            <a:r>
              <a:rPr lang="en-US" sz="1100" dirty="0" smtClean="0"/>
              <a:t>11 - 6 = _____</a:t>
            </a:r>
            <a:endParaRPr lang="en-US" sz="1100" dirty="0"/>
          </a:p>
        </p:txBody>
      </p:sp>
      <p:sp>
        <p:nvSpPr>
          <p:cNvPr id="39" name="TextBox 38"/>
          <p:cNvSpPr txBox="1"/>
          <p:nvPr/>
        </p:nvSpPr>
        <p:spPr>
          <a:xfrm>
            <a:off x="4125383" y="7626310"/>
            <a:ext cx="1072445" cy="261610"/>
          </a:xfrm>
          <a:prstGeom prst="rect">
            <a:avLst/>
          </a:prstGeom>
          <a:noFill/>
        </p:spPr>
        <p:txBody>
          <a:bodyPr wrap="square" rtlCol="0">
            <a:spAutoFit/>
          </a:bodyPr>
          <a:lstStyle/>
          <a:p>
            <a:r>
              <a:rPr lang="en-US" sz="1100" dirty="0" smtClean="0"/>
              <a:t>-3 - 3 = _____</a:t>
            </a:r>
            <a:endParaRPr lang="en-US" sz="1100" dirty="0"/>
          </a:p>
        </p:txBody>
      </p:sp>
    </p:spTree>
    <p:extLst>
      <p:ext uri="{BB962C8B-B14F-4D97-AF65-F5344CB8AC3E}">
        <p14:creationId xmlns:p14="http://schemas.microsoft.com/office/powerpoint/2010/main" val="4200452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15</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22" name="Notes Placeholder 2"/>
          <p:cNvSpPr txBox="1">
            <a:spLocks/>
          </p:cNvSpPr>
          <p:nvPr/>
        </p:nvSpPr>
        <p:spPr>
          <a:xfrm>
            <a:off x="685800" y="3773283"/>
            <a:ext cx="5486400" cy="471211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Subtract the integers. Remember to include the signs.</a:t>
            </a:r>
          </a:p>
          <a:p>
            <a:endParaRPr lang="en-US" dirty="0" smtClean="0"/>
          </a:p>
          <a:p>
            <a:r>
              <a:rPr lang="en-US" dirty="0" smtClean="0"/>
              <a:t>-3 – (-4) = _______			12 – 3 = _______</a:t>
            </a:r>
          </a:p>
          <a:p>
            <a:endParaRPr lang="en-US" dirty="0" smtClean="0"/>
          </a:p>
          <a:p>
            <a:r>
              <a:rPr lang="en-US" dirty="0" smtClean="0"/>
              <a:t>3 – (-4) = _______			12 – (-3) = _______</a:t>
            </a:r>
          </a:p>
          <a:p>
            <a:endParaRPr lang="en-US" dirty="0" smtClean="0"/>
          </a:p>
          <a:p>
            <a:r>
              <a:rPr lang="en-US" dirty="0" smtClean="0"/>
              <a:t>3 -  4 = _______			-12 – 3 = _______</a:t>
            </a:r>
          </a:p>
          <a:p>
            <a:endParaRPr lang="en-US" dirty="0" smtClean="0"/>
          </a:p>
          <a:p>
            <a:r>
              <a:rPr lang="en-US" dirty="0" smtClean="0"/>
              <a:t>-3 – 4 = _______			-12 – (-3) = _______</a:t>
            </a:r>
          </a:p>
          <a:p>
            <a:endParaRPr lang="en-US" dirty="0" smtClean="0"/>
          </a:p>
          <a:p>
            <a:r>
              <a:rPr lang="en-US" dirty="0" smtClean="0"/>
              <a:t>-128 – (-130) = _______			145 – 87 = _______</a:t>
            </a:r>
          </a:p>
          <a:p>
            <a:endParaRPr lang="en-US" dirty="0" smtClean="0"/>
          </a:p>
          <a:p>
            <a:r>
              <a:rPr lang="en-US" dirty="0" smtClean="0"/>
              <a:t>-543 – 27 = _______			-986 – (-900) = _____</a:t>
            </a:r>
          </a:p>
          <a:p>
            <a:endParaRPr lang="en-US" dirty="0" smtClean="0"/>
          </a:p>
          <a:p>
            <a:r>
              <a:rPr lang="en-US" dirty="0" smtClean="0"/>
              <a:t>345 – (-456) = 	_______			-1010 – 1010 = _______</a:t>
            </a:r>
          </a:p>
          <a:p>
            <a:endParaRPr lang="en-US" dirty="0" smtClean="0"/>
          </a:p>
          <a:p>
            <a:r>
              <a:rPr lang="en-US" dirty="0" smtClean="0"/>
              <a:t>676 – 989 = _______			989 – 676 = _______</a:t>
            </a:r>
          </a:p>
          <a:p>
            <a:endParaRPr lang="en-US" dirty="0" smtClean="0"/>
          </a:p>
          <a:p>
            <a:r>
              <a:rPr lang="en-US" dirty="0" smtClean="0"/>
              <a:t>Vocabulary review - write the vocabulary word that matches the definition.</a:t>
            </a:r>
          </a:p>
          <a:p>
            <a:endParaRPr lang="en-US" dirty="0" smtClean="0"/>
          </a:p>
          <a:p>
            <a:r>
              <a:rPr lang="en-US" dirty="0" smtClean="0"/>
              <a:t>A value less than 0. _________________</a:t>
            </a:r>
          </a:p>
          <a:p>
            <a:endParaRPr lang="en-US" dirty="0" smtClean="0"/>
          </a:p>
          <a:p>
            <a:r>
              <a:rPr lang="en-US" dirty="0" smtClean="0"/>
              <a:t>The symbol we write to represent a number. Ex: 6. ________________</a:t>
            </a:r>
          </a:p>
          <a:p>
            <a:endParaRPr lang="en-US" dirty="0" smtClean="0"/>
          </a:p>
          <a:p>
            <a:endParaRPr lang="en-US" dirty="0" smtClean="0"/>
          </a:p>
          <a:p>
            <a:r>
              <a:rPr lang="en-US" dirty="0" smtClean="0"/>
              <a:t> </a:t>
            </a:r>
            <a:endParaRPr lang="en-US" dirty="0"/>
          </a:p>
        </p:txBody>
      </p:sp>
    </p:spTree>
    <p:extLst>
      <p:ext uri="{BB962C8B-B14F-4D97-AF65-F5344CB8AC3E}">
        <p14:creationId xmlns:p14="http://schemas.microsoft.com/office/powerpoint/2010/main" val="1083752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16</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23" name="Notes Placeholder 2"/>
          <p:cNvSpPr txBox="1">
            <a:spLocks noGrp="1"/>
          </p:cNvSpPr>
          <p:nvPr>
            <p:ph type="body" sz="quarter" idx="11"/>
          </p:nvPr>
        </p:nvSpPr>
        <p:spPr>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Multiply or divide the integers. Remember to include the signs.</a:t>
            </a:r>
          </a:p>
          <a:p>
            <a:endParaRPr lang="en-US" dirty="0" smtClean="0"/>
          </a:p>
          <a:p>
            <a:r>
              <a:rPr lang="en-US" dirty="0" smtClean="0"/>
              <a:t>-3 </a:t>
            </a:r>
            <a:r>
              <a:rPr lang="en-US" dirty="0" smtClean="0"/>
              <a:t>• </a:t>
            </a:r>
            <a:r>
              <a:rPr lang="en-US" dirty="0" smtClean="0"/>
              <a:t>(-4) = _______			12 / 3 = _______</a:t>
            </a:r>
          </a:p>
          <a:p>
            <a:endParaRPr lang="en-US" dirty="0" smtClean="0"/>
          </a:p>
          <a:p>
            <a:r>
              <a:rPr lang="en-US" dirty="0" smtClean="0"/>
              <a:t>3 </a:t>
            </a:r>
            <a:r>
              <a:rPr lang="en-US" dirty="0" smtClean="0"/>
              <a:t>• </a:t>
            </a:r>
            <a:r>
              <a:rPr lang="en-US" dirty="0" smtClean="0"/>
              <a:t>(-4) = _______			12 / -3 = _______</a:t>
            </a:r>
          </a:p>
          <a:p>
            <a:endParaRPr lang="en-US" dirty="0" smtClean="0"/>
          </a:p>
          <a:p>
            <a:r>
              <a:rPr lang="en-US" dirty="0" smtClean="0"/>
              <a:t>3 </a:t>
            </a:r>
            <a:r>
              <a:rPr lang="en-US" dirty="0" smtClean="0"/>
              <a:t>•  </a:t>
            </a:r>
            <a:r>
              <a:rPr lang="en-US" dirty="0" smtClean="0"/>
              <a:t>4 = _______			-12 / 3 = _______</a:t>
            </a:r>
          </a:p>
          <a:p>
            <a:endParaRPr lang="en-US" dirty="0" smtClean="0"/>
          </a:p>
          <a:p>
            <a:r>
              <a:rPr lang="en-US" dirty="0" smtClean="0"/>
              <a:t>-3 </a:t>
            </a:r>
            <a:r>
              <a:rPr lang="en-US" dirty="0" smtClean="0"/>
              <a:t>• </a:t>
            </a:r>
            <a:r>
              <a:rPr lang="en-US" dirty="0" smtClean="0"/>
              <a:t>4 = _______			-12 / (-3) = _______</a:t>
            </a:r>
          </a:p>
          <a:p>
            <a:endParaRPr lang="en-US" dirty="0" smtClean="0"/>
          </a:p>
          <a:p>
            <a:r>
              <a:rPr lang="en-US" dirty="0" smtClean="0"/>
              <a:t>-128 </a:t>
            </a:r>
            <a:r>
              <a:rPr lang="en-US" dirty="0" smtClean="0"/>
              <a:t>• </a:t>
            </a:r>
            <a:r>
              <a:rPr lang="en-US" dirty="0" smtClean="0"/>
              <a:t>-130 = _______			145 </a:t>
            </a:r>
            <a:r>
              <a:rPr lang="en-US" dirty="0" smtClean="0"/>
              <a:t>• </a:t>
            </a:r>
            <a:r>
              <a:rPr lang="en-US" dirty="0" smtClean="0"/>
              <a:t>87 = _______</a:t>
            </a:r>
          </a:p>
          <a:p>
            <a:endParaRPr lang="en-US" dirty="0" smtClean="0"/>
          </a:p>
          <a:p>
            <a:r>
              <a:rPr lang="en-US" dirty="0" smtClean="0"/>
              <a:t>-543 </a:t>
            </a:r>
            <a:r>
              <a:rPr lang="en-US" dirty="0" smtClean="0"/>
              <a:t>• </a:t>
            </a:r>
            <a:r>
              <a:rPr lang="en-US" dirty="0" smtClean="0"/>
              <a:t>2 = _______			-900 / (-900) = _____</a:t>
            </a:r>
          </a:p>
          <a:p>
            <a:endParaRPr lang="en-US" dirty="0" smtClean="0"/>
          </a:p>
          <a:p>
            <a:r>
              <a:rPr lang="en-US" dirty="0" smtClean="0"/>
              <a:t>345 </a:t>
            </a:r>
            <a:r>
              <a:rPr lang="en-US" dirty="0"/>
              <a:t>/</a:t>
            </a:r>
            <a:r>
              <a:rPr lang="en-US" dirty="0" smtClean="0"/>
              <a:t> (-5) = 	_______			-10 </a:t>
            </a:r>
            <a:r>
              <a:rPr lang="en-US" dirty="0" smtClean="0"/>
              <a:t>• </a:t>
            </a:r>
            <a:r>
              <a:rPr lang="en-US" dirty="0" smtClean="0"/>
              <a:t>1010 = _______</a:t>
            </a:r>
          </a:p>
          <a:p>
            <a:endParaRPr lang="en-US" dirty="0" smtClean="0"/>
          </a:p>
          <a:p>
            <a:r>
              <a:rPr lang="en-US" dirty="0" smtClean="0"/>
              <a:t>-72 / -9 = _______			264 / 66 = _______</a:t>
            </a:r>
          </a:p>
          <a:p>
            <a:endParaRPr lang="en-US" dirty="0" smtClean="0"/>
          </a:p>
          <a:p>
            <a:r>
              <a:rPr lang="en-US" dirty="0" smtClean="0"/>
              <a:t>Vocabulary review - write the vocabulary word or symbol that matches the definition.</a:t>
            </a:r>
          </a:p>
          <a:p>
            <a:endParaRPr lang="en-US" dirty="0" smtClean="0"/>
          </a:p>
          <a:p>
            <a:r>
              <a:rPr lang="en-US" dirty="0" smtClean="0"/>
              <a:t>The value of the distance a number is from 0. _________________</a:t>
            </a:r>
          </a:p>
          <a:p>
            <a:endParaRPr lang="en-US" dirty="0" smtClean="0"/>
          </a:p>
          <a:p>
            <a:r>
              <a:rPr lang="en-US" dirty="0" smtClean="0"/>
              <a:t>The symbol we write to represent infinity. _______</a:t>
            </a:r>
          </a:p>
          <a:p>
            <a:endParaRPr lang="en-US" dirty="0" smtClean="0"/>
          </a:p>
          <a:p>
            <a:endParaRPr lang="en-US" dirty="0" smtClean="0"/>
          </a:p>
          <a:p>
            <a:r>
              <a:rPr lang="en-US" dirty="0" smtClean="0"/>
              <a:t> </a:t>
            </a:r>
            <a:endParaRPr lang="en-US" dirty="0"/>
          </a:p>
        </p:txBody>
      </p:sp>
    </p:spTree>
    <p:extLst>
      <p:ext uri="{BB962C8B-B14F-4D97-AF65-F5344CB8AC3E}">
        <p14:creationId xmlns:p14="http://schemas.microsoft.com/office/powerpoint/2010/main" val="3830465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7363"/>
            <a:ext cx="5486400" cy="3086100"/>
          </a:xfrm>
          <a:ln>
            <a:noFill/>
          </a:ln>
        </p:spPr>
      </p:sp>
      <p:sp>
        <p:nvSpPr>
          <p:cNvPr id="3" name="Notes Placeholder 2"/>
          <p:cNvSpPr>
            <a:spLocks noGrp="1"/>
          </p:cNvSpPr>
          <p:nvPr>
            <p:ph type="body" idx="1"/>
          </p:nvPr>
        </p:nvSpPr>
        <p:spPr>
          <a:xfrm>
            <a:off x="685800" y="3619090"/>
            <a:ext cx="5486400" cy="4418278"/>
          </a:xfrm>
        </p:spPr>
        <p:txBody>
          <a:bodyPr/>
          <a:lstStyle/>
          <a:p>
            <a:r>
              <a:rPr lang="en-US" dirty="0" smtClean="0"/>
              <a:t>Determine the value. </a:t>
            </a:r>
            <a:endParaRPr lang="en-US" dirty="0"/>
          </a:p>
          <a:p>
            <a:endParaRPr lang="en-US" dirty="0" smtClean="0"/>
          </a:p>
          <a:p>
            <a:r>
              <a:rPr lang="en-US" dirty="0" smtClean="0"/>
              <a:t>3</a:t>
            </a:r>
            <a:r>
              <a:rPr lang="en-US" baseline="30000" dirty="0" smtClean="0"/>
              <a:t>2</a:t>
            </a:r>
            <a:r>
              <a:rPr lang="en-US" dirty="0" smtClean="0"/>
              <a:t> = _______				10</a:t>
            </a:r>
            <a:r>
              <a:rPr lang="en-US" baseline="30000" dirty="0" smtClean="0"/>
              <a:t>2</a:t>
            </a:r>
            <a:r>
              <a:rPr lang="en-US" dirty="0" smtClean="0"/>
              <a:t> = _______</a:t>
            </a:r>
          </a:p>
          <a:p>
            <a:endParaRPr lang="en-US" dirty="0"/>
          </a:p>
          <a:p>
            <a:r>
              <a:rPr lang="en-US" dirty="0" smtClean="0"/>
              <a:t>-3</a:t>
            </a:r>
            <a:r>
              <a:rPr lang="en-US" baseline="30000" dirty="0" smtClean="0"/>
              <a:t>2</a:t>
            </a:r>
            <a:r>
              <a:rPr lang="en-US" dirty="0" smtClean="0"/>
              <a:t> </a:t>
            </a:r>
            <a:r>
              <a:rPr lang="en-US" dirty="0"/>
              <a:t>= _______				</a:t>
            </a:r>
            <a:r>
              <a:rPr lang="en-US" dirty="0" smtClean="0"/>
              <a:t>-10</a:t>
            </a:r>
            <a:r>
              <a:rPr lang="en-US" baseline="30000" dirty="0" smtClean="0"/>
              <a:t>2</a:t>
            </a:r>
            <a:r>
              <a:rPr lang="en-US" dirty="0" smtClean="0"/>
              <a:t> </a:t>
            </a:r>
            <a:r>
              <a:rPr lang="en-US" dirty="0"/>
              <a:t>= </a:t>
            </a:r>
            <a:r>
              <a:rPr lang="en-US" dirty="0" smtClean="0"/>
              <a:t>_______</a:t>
            </a:r>
          </a:p>
          <a:p>
            <a:endParaRPr lang="en-US" dirty="0" smtClean="0"/>
          </a:p>
          <a:p>
            <a:r>
              <a:rPr lang="en-US" dirty="0" smtClean="0"/>
              <a:t>3</a:t>
            </a:r>
            <a:r>
              <a:rPr lang="en-US" baseline="30000" dirty="0" smtClean="0"/>
              <a:t>3</a:t>
            </a:r>
            <a:r>
              <a:rPr lang="en-US" dirty="0" smtClean="0"/>
              <a:t> </a:t>
            </a:r>
            <a:r>
              <a:rPr lang="en-US" dirty="0"/>
              <a:t>= _______				</a:t>
            </a:r>
            <a:r>
              <a:rPr lang="en-US" dirty="0" smtClean="0"/>
              <a:t>10</a:t>
            </a:r>
            <a:r>
              <a:rPr lang="en-US" baseline="30000" dirty="0" smtClean="0"/>
              <a:t>3</a:t>
            </a:r>
            <a:r>
              <a:rPr lang="en-US" dirty="0" smtClean="0"/>
              <a:t> </a:t>
            </a:r>
            <a:r>
              <a:rPr lang="en-US" dirty="0"/>
              <a:t>= </a:t>
            </a:r>
            <a:r>
              <a:rPr lang="en-US" dirty="0" smtClean="0"/>
              <a:t>_______</a:t>
            </a:r>
          </a:p>
          <a:p>
            <a:endParaRPr lang="en-US" dirty="0"/>
          </a:p>
          <a:p>
            <a:r>
              <a:rPr lang="en-US" dirty="0" smtClean="0"/>
              <a:t>-3</a:t>
            </a:r>
            <a:r>
              <a:rPr lang="en-US" baseline="30000" dirty="0" smtClean="0"/>
              <a:t>3</a:t>
            </a:r>
            <a:r>
              <a:rPr lang="en-US" dirty="0" smtClean="0"/>
              <a:t> </a:t>
            </a:r>
            <a:r>
              <a:rPr lang="en-US" dirty="0"/>
              <a:t>= _______				</a:t>
            </a:r>
            <a:r>
              <a:rPr lang="en-US" dirty="0" smtClean="0"/>
              <a:t>-10</a:t>
            </a:r>
            <a:r>
              <a:rPr lang="en-US" baseline="30000" dirty="0" smtClean="0"/>
              <a:t>3</a:t>
            </a:r>
            <a:r>
              <a:rPr lang="en-US" dirty="0" smtClean="0"/>
              <a:t> </a:t>
            </a:r>
            <a:r>
              <a:rPr lang="en-US" dirty="0"/>
              <a:t>= </a:t>
            </a:r>
            <a:r>
              <a:rPr lang="en-US" dirty="0" smtClean="0"/>
              <a:t>_______</a:t>
            </a:r>
          </a:p>
          <a:p>
            <a:endParaRPr lang="en-US" dirty="0"/>
          </a:p>
          <a:p>
            <a:r>
              <a:rPr lang="en-US" dirty="0" smtClean="0"/>
              <a:t>3</a:t>
            </a:r>
            <a:r>
              <a:rPr lang="en-US" baseline="30000" dirty="0" smtClean="0"/>
              <a:t>4</a:t>
            </a:r>
            <a:r>
              <a:rPr lang="en-US" dirty="0" smtClean="0"/>
              <a:t> </a:t>
            </a:r>
            <a:r>
              <a:rPr lang="en-US" dirty="0"/>
              <a:t>= _______				</a:t>
            </a:r>
            <a:r>
              <a:rPr lang="en-US" dirty="0" smtClean="0"/>
              <a:t>10</a:t>
            </a:r>
            <a:r>
              <a:rPr lang="en-US" baseline="30000" dirty="0" smtClean="0"/>
              <a:t>4</a:t>
            </a:r>
            <a:r>
              <a:rPr lang="en-US" dirty="0" smtClean="0"/>
              <a:t> </a:t>
            </a:r>
            <a:r>
              <a:rPr lang="en-US" dirty="0"/>
              <a:t>= </a:t>
            </a:r>
            <a:r>
              <a:rPr lang="en-US" dirty="0" smtClean="0"/>
              <a:t>_______</a:t>
            </a:r>
          </a:p>
          <a:p>
            <a:endParaRPr lang="en-US" dirty="0"/>
          </a:p>
          <a:p>
            <a:r>
              <a:rPr lang="en-US" dirty="0" smtClean="0"/>
              <a:t>-3</a:t>
            </a:r>
            <a:r>
              <a:rPr lang="en-US" baseline="30000" dirty="0" smtClean="0"/>
              <a:t>4</a:t>
            </a:r>
            <a:r>
              <a:rPr lang="en-US" dirty="0" smtClean="0"/>
              <a:t> </a:t>
            </a:r>
            <a:r>
              <a:rPr lang="en-US" dirty="0"/>
              <a:t>= _______				</a:t>
            </a:r>
            <a:r>
              <a:rPr lang="en-US" dirty="0" smtClean="0"/>
              <a:t>-10</a:t>
            </a:r>
            <a:r>
              <a:rPr lang="en-US" baseline="30000" dirty="0" smtClean="0"/>
              <a:t>4</a:t>
            </a:r>
            <a:r>
              <a:rPr lang="en-US" dirty="0" smtClean="0"/>
              <a:t> </a:t>
            </a:r>
            <a:r>
              <a:rPr lang="en-US" dirty="0"/>
              <a:t>= _______</a:t>
            </a:r>
          </a:p>
          <a:p>
            <a:endParaRPr lang="en-US" dirty="0" smtClean="0"/>
          </a:p>
          <a:p>
            <a:r>
              <a:rPr lang="en-US" dirty="0" smtClean="0"/>
              <a:t>3</a:t>
            </a:r>
            <a:r>
              <a:rPr lang="en-US" baseline="30000" dirty="0" smtClean="0"/>
              <a:t>5</a:t>
            </a:r>
            <a:r>
              <a:rPr lang="en-US" dirty="0" smtClean="0"/>
              <a:t> </a:t>
            </a:r>
            <a:r>
              <a:rPr lang="en-US" dirty="0"/>
              <a:t>= _______				</a:t>
            </a:r>
            <a:r>
              <a:rPr lang="en-US" dirty="0" smtClean="0"/>
              <a:t>10</a:t>
            </a:r>
            <a:r>
              <a:rPr lang="en-US" baseline="30000" dirty="0" smtClean="0"/>
              <a:t>5</a:t>
            </a:r>
            <a:r>
              <a:rPr lang="en-US" dirty="0" smtClean="0"/>
              <a:t> </a:t>
            </a:r>
            <a:r>
              <a:rPr lang="en-US" dirty="0"/>
              <a:t>= _______</a:t>
            </a:r>
          </a:p>
          <a:p>
            <a:endParaRPr lang="en-US" dirty="0" smtClean="0"/>
          </a:p>
          <a:p>
            <a:r>
              <a:rPr lang="en-US" dirty="0" smtClean="0"/>
              <a:t>-3</a:t>
            </a:r>
            <a:r>
              <a:rPr lang="en-US" baseline="30000" dirty="0" smtClean="0"/>
              <a:t>5</a:t>
            </a:r>
            <a:r>
              <a:rPr lang="en-US" dirty="0" smtClean="0"/>
              <a:t> </a:t>
            </a:r>
            <a:r>
              <a:rPr lang="en-US" dirty="0"/>
              <a:t>= _______				</a:t>
            </a:r>
            <a:r>
              <a:rPr lang="en-US" dirty="0" smtClean="0"/>
              <a:t>-10</a:t>
            </a:r>
            <a:r>
              <a:rPr lang="en-US" baseline="30000" dirty="0" smtClean="0"/>
              <a:t>5</a:t>
            </a:r>
            <a:r>
              <a:rPr lang="en-US" dirty="0" smtClean="0"/>
              <a:t> </a:t>
            </a:r>
            <a:r>
              <a:rPr lang="en-US" dirty="0"/>
              <a:t>= </a:t>
            </a:r>
            <a:r>
              <a:rPr lang="en-US" dirty="0" smtClean="0"/>
              <a:t>_______</a:t>
            </a:r>
          </a:p>
          <a:p>
            <a:endParaRPr lang="en-US" dirty="0" smtClean="0"/>
          </a:p>
          <a:p>
            <a:endParaRPr lang="en-US" dirty="0"/>
          </a:p>
          <a:p>
            <a:r>
              <a:rPr lang="en-US" dirty="0" smtClean="0"/>
              <a:t>-1</a:t>
            </a:r>
            <a:r>
              <a:rPr lang="en-US" baseline="30000" dirty="0" smtClean="0"/>
              <a:t>1</a:t>
            </a:r>
            <a:r>
              <a:rPr lang="en-US" dirty="0" smtClean="0"/>
              <a:t> = ___		</a:t>
            </a:r>
            <a:r>
              <a:rPr lang="en-US" dirty="0"/>
              <a:t>-</a:t>
            </a:r>
            <a:r>
              <a:rPr lang="en-US" dirty="0" smtClean="0"/>
              <a:t>1</a:t>
            </a:r>
            <a:r>
              <a:rPr lang="en-US" baseline="30000" dirty="0" smtClean="0"/>
              <a:t>2</a:t>
            </a:r>
            <a:r>
              <a:rPr lang="en-US" dirty="0" smtClean="0"/>
              <a:t> </a:t>
            </a:r>
            <a:r>
              <a:rPr lang="en-US" dirty="0"/>
              <a:t>= </a:t>
            </a:r>
            <a:r>
              <a:rPr lang="en-US" dirty="0" smtClean="0"/>
              <a:t>___		</a:t>
            </a:r>
            <a:r>
              <a:rPr lang="en-US" dirty="0"/>
              <a:t>-</a:t>
            </a:r>
            <a:r>
              <a:rPr lang="en-US" dirty="0" smtClean="0"/>
              <a:t>1</a:t>
            </a:r>
            <a:r>
              <a:rPr lang="en-US" baseline="30000" dirty="0" smtClean="0"/>
              <a:t>3</a:t>
            </a:r>
            <a:r>
              <a:rPr lang="en-US" dirty="0" smtClean="0"/>
              <a:t> </a:t>
            </a:r>
            <a:r>
              <a:rPr lang="en-US" dirty="0"/>
              <a:t>= ___</a:t>
            </a:r>
          </a:p>
          <a:p>
            <a:endParaRPr lang="en-US" dirty="0" smtClean="0"/>
          </a:p>
          <a:p>
            <a:r>
              <a:rPr lang="en-US" dirty="0"/>
              <a:t>-</a:t>
            </a:r>
            <a:r>
              <a:rPr lang="en-US" dirty="0" smtClean="0"/>
              <a:t>1</a:t>
            </a:r>
            <a:r>
              <a:rPr lang="en-US" baseline="30000" dirty="0" smtClean="0"/>
              <a:t>4</a:t>
            </a:r>
            <a:r>
              <a:rPr lang="en-US" dirty="0" smtClean="0"/>
              <a:t> </a:t>
            </a:r>
            <a:r>
              <a:rPr lang="en-US" dirty="0"/>
              <a:t>= </a:t>
            </a:r>
            <a:r>
              <a:rPr lang="en-US" dirty="0" smtClean="0"/>
              <a:t>___		</a:t>
            </a:r>
            <a:r>
              <a:rPr lang="en-US" dirty="0"/>
              <a:t>-</a:t>
            </a:r>
            <a:r>
              <a:rPr lang="en-US" dirty="0" smtClean="0"/>
              <a:t>1</a:t>
            </a:r>
            <a:r>
              <a:rPr lang="en-US" baseline="30000" dirty="0" smtClean="0"/>
              <a:t>5</a:t>
            </a:r>
            <a:r>
              <a:rPr lang="en-US" dirty="0" smtClean="0"/>
              <a:t> </a:t>
            </a:r>
            <a:r>
              <a:rPr lang="en-US" dirty="0"/>
              <a:t>= </a:t>
            </a:r>
            <a:r>
              <a:rPr lang="en-US" dirty="0" smtClean="0"/>
              <a:t>___		</a:t>
            </a:r>
            <a:r>
              <a:rPr lang="en-US" dirty="0"/>
              <a:t>-</a:t>
            </a:r>
            <a:r>
              <a:rPr lang="en-US" dirty="0" smtClean="0"/>
              <a:t>1</a:t>
            </a:r>
            <a:r>
              <a:rPr lang="en-US" baseline="30000" dirty="0" smtClean="0"/>
              <a:t>6</a:t>
            </a:r>
            <a:r>
              <a:rPr lang="en-US" dirty="0" smtClean="0"/>
              <a:t> </a:t>
            </a:r>
            <a:r>
              <a:rPr lang="en-US" dirty="0"/>
              <a:t>= ___</a:t>
            </a:r>
          </a:p>
          <a:p>
            <a:r>
              <a:rPr lang="en-US" dirty="0" smtClean="0"/>
              <a:t>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FA9F24C-E15E-4742-A664-312100850E49}" type="slidenum">
              <a:rPr lang="en-US" smtClean="0"/>
              <a:t>17</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cxnSp>
        <p:nvCxnSpPr>
          <p:cNvPr id="7" name="Straight Connector 6"/>
          <p:cNvCxnSpPr/>
          <p:nvPr/>
        </p:nvCxnSpPr>
        <p:spPr>
          <a:xfrm flipV="1">
            <a:off x="685800" y="6987822"/>
            <a:ext cx="5486400" cy="112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830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557213"/>
            <a:ext cx="5486400" cy="3086100"/>
          </a:xfrm>
          <a:ln>
            <a:noFill/>
          </a:ln>
        </p:spPr>
      </p:sp>
      <p:sp>
        <p:nvSpPr>
          <p:cNvPr id="3" name="Notes Placeholder 2"/>
          <p:cNvSpPr>
            <a:spLocks noGrp="1"/>
          </p:cNvSpPr>
          <p:nvPr>
            <p:ph type="body" idx="1"/>
          </p:nvPr>
        </p:nvSpPr>
        <p:spPr>
          <a:xfrm>
            <a:off x="685800" y="3872090"/>
            <a:ext cx="5486400" cy="4128911"/>
          </a:xfrm>
        </p:spPr>
        <p:txBody>
          <a:bodyPr/>
          <a:lstStyle/>
          <a:p>
            <a:r>
              <a:rPr lang="en-US" sz="1100" dirty="0" smtClean="0">
                <a:latin typeface="Centaur" panose="02030504050205020304" pitchFamily="18" charset="0"/>
              </a:rPr>
              <a:t>Positive integers are integers greater than _____.</a:t>
            </a:r>
          </a:p>
          <a:p>
            <a:r>
              <a:rPr lang="en-US" sz="1100" dirty="0" smtClean="0">
                <a:latin typeface="Centaur" panose="02030504050205020304" pitchFamily="18" charset="0"/>
              </a:rPr>
              <a:t>________________  integers are integers less than zero.</a:t>
            </a:r>
          </a:p>
          <a:p>
            <a:endParaRPr lang="en-US" sz="1100" dirty="0">
              <a:latin typeface="Centaur" panose="02030504050205020304" pitchFamily="18" charset="0"/>
            </a:endParaRPr>
          </a:p>
          <a:p>
            <a:r>
              <a:rPr lang="en-US" sz="1100" dirty="0" smtClean="0">
                <a:latin typeface="Centaur" panose="02030504050205020304" pitchFamily="18" charset="0"/>
              </a:rPr>
              <a:t>Circle the positive integers:</a:t>
            </a:r>
          </a:p>
          <a:p>
            <a:endParaRPr lang="en-US" sz="1100" dirty="0">
              <a:latin typeface="Centaur" panose="02030504050205020304" pitchFamily="18" charset="0"/>
            </a:endParaRPr>
          </a:p>
          <a:p>
            <a:pPr marL="228600" indent="-228600">
              <a:buAutoNum type="arabicPlain" startAt="4"/>
            </a:pPr>
            <a:r>
              <a:rPr lang="en-US" sz="1100" dirty="0" smtClean="0">
                <a:latin typeface="Centaur" panose="02030504050205020304" pitchFamily="18" charset="0"/>
              </a:rPr>
              <a:t>-3     27     10,000       -9,999,999     99     -87      (-78)     -47`     39     1     -24</a:t>
            </a:r>
          </a:p>
          <a:p>
            <a:pPr marL="228600" indent="-228600">
              <a:buAutoNum type="arabicPlain" startAt="4"/>
            </a:pPr>
            <a:endParaRPr lang="en-US" sz="1100" dirty="0">
              <a:latin typeface="Centaur" panose="02030504050205020304" pitchFamily="18" charset="0"/>
            </a:endParaRPr>
          </a:p>
          <a:p>
            <a:r>
              <a:rPr lang="en-US" sz="1100" dirty="0" smtClean="0">
                <a:latin typeface="Centaur" panose="02030504050205020304" pitchFamily="18" charset="0"/>
              </a:rPr>
              <a:t>Circle </a:t>
            </a:r>
            <a:r>
              <a:rPr lang="en-US" sz="1100" dirty="0" smtClean="0">
                <a:latin typeface="Centaur" panose="02030504050205020304" pitchFamily="18" charset="0"/>
              </a:rPr>
              <a:t>the negative integers:</a:t>
            </a:r>
          </a:p>
          <a:p>
            <a:endParaRPr lang="en-US" sz="1100" dirty="0">
              <a:latin typeface="Centaur" panose="02030504050205020304" pitchFamily="18" charset="0"/>
            </a:endParaRPr>
          </a:p>
          <a:p>
            <a:r>
              <a:rPr lang="en-US" sz="1100" dirty="0" smtClean="0">
                <a:latin typeface="Centaur" panose="02030504050205020304" pitchFamily="18" charset="0"/>
              </a:rPr>
              <a:t>-888     -90     (55)     345     1,000,000,000     -987,654,321     (-2)     -333     8,700</a:t>
            </a:r>
          </a:p>
          <a:p>
            <a:endParaRPr lang="en-US" sz="1100" dirty="0">
              <a:latin typeface="Centaur" panose="02030504050205020304" pitchFamily="18" charset="0"/>
            </a:endParaRPr>
          </a:p>
          <a:p>
            <a:r>
              <a:rPr lang="en-US" sz="1100" dirty="0" smtClean="0">
                <a:latin typeface="Centaur" panose="02030504050205020304" pitchFamily="18" charset="0"/>
              </a:rPr>
              <a:t>Cross out all the numbers that are not integers:</a:t>
            </a:r>
          </a:p>
          <a:p>
            <a:endParaRPr lang="en-US" sz="1100" dirty="0">
              <a:latin typeface="Centaur" panose="02030504050205020304" pitchFamily="18" charset="0"/>
            </a:endParaRPr>
          </a:p>
          <a:p>
            <a:r>
              <a:rPr lang="en-US" sz="1100" dirty="0" smtClean="0">
                <a:latin typeface="Centaur" panose="02030504050205020304" pitchFamily="18" charset="0"/>
              </a:rPr>
              <a:t>3.14      -6.33    7     -29     (½)      -7¾      .12121        -121212     12121     -9,999,999</a:t>
            </a:r>
          </a:p>
          <a:p>
            <a:endParaRPr lang="en-US" sz="1100" dirty="0">
              <a:latin typeface="Centaur" panose="02030504050205020304" pitchFamily="18" charset="0"/>
            </a:endParaRPr>
          </a:p>
          <a:p>
            <a:r>
              <a:rPr lang="en-US" sz="1100" dirty="0" smtClean="0">
                <a:latin typeface="Centaur" panose="02030504050205020304" pitchFamily="18" charset="0"/>
              </a:rPr>
              <a:t>Why is the number -1.618 not an integer?</a:t>
            </a:r>
          </a:p>
          <a:p>
            <a:endParaRPr lang="en-US" sz="1100" dirty="0">
              <a:latin typeface="Centaur" panose="02030504050205020304" pitchFamily="18" charset="0"/>
            </a:endParaRPr>
          </a:p>
          <a:p>
            <a:endParaRPr lang="en-US" sz="1100" dirty="0" smtClean="0">
              <a:latin typeface="Centaur" panose="02030504050205020304" pitchFamily="18" charset="0"/>
            </a:endParaRPr>
          </a:p>
          <a:p>
            <a:r>
              <a:rPr lang="en-US" sz="1100" dirty="0" smtClean="0">
                <a:latin typeface="Centaur" panose="02030504050205020304" pitchFamily="18" charset="0"/>
              </a:rPr>
              <a:t>When have you used integers? Give several examples.</a:t>
            </a:r>
            <a:endParaRPr lang="en-US" sz="1100" dirty="0">
              <a:latin typeface="Centaur" panose="02030504050205020304" pitchFamily="18" charset="0"/>
            </a:endParaRPr>
          </a:p>
        </p:txBody>
      </p:sp>
      <p:sp>
        <p:nvSpPr>
          <p:cNvPr id="4" name="Slide Number Placeholder 3"/>
          <p:cNvSpPr>
            <a:spLocks noGrp="1"/>
          </p:cNvSpPr>
          <p:nvPr>
            <p:ph type="sldNum" sz="quarter" idx="10"/>
          </p:nvPr>
        </p:nvSpPr>
        <p:spPr/>
        <p:txBody>
          <a:bodyPr/>
          <a:lstStyle/>
          <a:p>
            <a:fld id="{3FA9F24C-E15E-4742-A664-312100850E49}" type="slidenum">
              <a:rPr lang="en-US" smtClean="0"/>
              <a:t>2</a:t>
            </a:fld>
            <a:endParaRPr lang="en-US"/>
          </a:p>
        </p:txBody>
      </p:sp>
      <p:sp>
        <p:nvSpPr>
          <p:cNvPr id="5" name="TextBox 4"/>
          <p:cNvSpPr txBox="1"/>
          <p:nvPr/>
        </p:nvSpPr>
        <p:spPr>
          <a:xfrm>
            <a:off x="3149601" y="162127"/>
            <a:ext cx="3022600" cy="369332"/>
          </a:xfrm>
          <a:prstGeom prst="rect">
            <a:avLst/>
          </a:prstGeom>
          <a:noFill/>
        </p:spPr>
        <p:txBody>
          <a:bodyPr wrap="square" rtlCol="0">
            <a:spAutoFit/>
          </a:bodyPr>
          <a:lstStyle/>
          <a:p>
            <a:r>
              <a:rPr lang="en-US" dirty="0" smtClean="0"/>
              <a:t>Name		#</a:t>
            </a:r>
            <a:endParaRPr lang="en-US" dirty="0"/>
          </a:p>
        </p:txBody>
      </p:sp>
    </p:spTree>
    <p:extLst>
      <p:ext uri="{BB962C8B-B14F-4D97-AF65-F5344CB8AC3E}">
        <p14:creationId xmlns:p14="http://schemas.microsoft.com/office/powerpoint/2010/main" val="4026827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522288"/>
            <a:ext cx="5486400" cy="3086100"/>
          </a:xfrm>
          <a:noFill/>
          <a:ln>
            <a:noFill/>
          </a:ln>
        </p:spPr>
      </p:sp>
      <p:sp>
        <p:nvSpPr>
          <p:cNvPr id="3" name="Notes Placeholder 2"/>
          <p:cNvSpPr>
            <a:spLocks noGrp="1"/>
          </p:cNvSpPr>
          <p:nvPr>
            <p:ph type="body" idx="1"/>
          </p:nvPr>
        </p:nvSpPr>
        <p:spPr>
          <a:xfrm>
            <a:off x="685800" y="3969958"/>
            <a:ext cx="5486400" cy="4814815"/>
          </a:xfrm>
        </p:spPr>
        <p:txBody>
          <a:bodyPr/>
          <a:lstStyle/>
          <a:p>
            <a:pPr marL="228600" indent="-228600">
              <a:buAutoNum type="arabicPeriod"/>
            </a:pPr>
            <a:r>
              <a:rPr lang="en-US" sz="1100" dirty="0" smtClean="0"/>
              <a:t>Negative profits mean the company lost money. Cross out all the losses.</a:t>
            </a:r>
          </a:p>
          <a:p>
            <a:pPr marL="228600" indent="-228600">
              <a:buAutoNum type="arabicPeriod"/>
            </a:pPr>
            <a:endParaRPr lang="en-US" sz="1100" dirty="0" smtClean="0"/>
          </a:p>
          <a:p>
            <a:pPr lvl="1"/>
            <a:r>
              <a:rPr lang="en-US" sz="1100" dirty="0"/>
              <a:t> </a:t>
            </a:r>
            <a:r>
              <a:rPr lang="en-US" sz="1100" dirty="0" smtClean="0"/>
              <a:t>$50       -$100,000        $3,400,000      $5       -$6,766,090,987      -$33      $900  </a:t>
            </a:r>
          </a:p>
          <a:p>
            <a:endParaRPr lang="en-US" sz="1100" dirty="0" smtClean="0"/>
          </a:p>
          <a:p>
            <a:pPr marL="228600" indent="-228600">
              <a:buFont typeface="+mj-lt"/>
              <a:buAutoNum type="arabicPeriod" startAt="2"/>
            </a:pPr>
            <a:r>
              <a:rPr lang="en-US" sz="1100" dirty="0" smtClean="0"/>
              <a:t>Circle all the elevations that are below sea level.</a:t>
            </a:r>
          </a:p>
          <a:p>
            <a:pPr marL="228600" indent="-228600">
              <a:buFont typeface="+mj-lt"/>
              <a:buAutoNum type="arabicPeriod" startAt="2"/>
            </a:pPr>
            <a:endParaRPr lang="en-US" sz="1100" dirty="0" smtClean="0"/>
          </a:p>
          <a:p>
            <a:pPr lvl="1"/>
            <a:r>
              <a:rPr lang="en-US" sz="1100" dirty="0" smtClean="0"/>
              <a:t>Deep </a:t>
            </a:r>
            <a:r>
              <a:rPr lang="en-US" sz="1100" dirty="0" smtClean="0"/>
              <a:t>Lake, Antarctica -50m          Helena, MT 3,875'          Thermal, CA -121 </a:t>
            </a:r>
            <a:r>
              <a:rPr lang="en-US" sz="1100" dirty="0" err="1" smtClean="0"/>
              <a:t>ft</a:t>
            </a:r>
            <a:endParaRPr lang="en-US" sz="1100" dirty="0" smtClean="0"/>
          </a:p>
          <a:p>
            <a:endParaRPr lang="en-US" sz="400" dirty="0" smtClean="0"/>
          </a:p>
          <a:p>
            <a:pPr lvl="1"/>
            <a:r>
              <a:rPr lang="en-US" sz="1100" dirty="0" smtClean="0"/>
              <a:t>Pikes Peak 14,115'          Amsterdam -7 feet          Dead Sea -430 meters</a:t>
            </a:r>
          </a:p>
          <a:p>
            <a:endParaRPr lang="en-US" sz="1100" dirty="0" smtClean="0"/>
          </a:p>
          <a:p>
            <a:pPr marL="228600" indent="-228600">
              <a:buFont typeface="+mj-lt"/>
              <a:buAutoNum type="arabicPeriod" startAt="3"/>
            </a:pPr>
            <a:r>
              <a:rPr lang="en-US" sz="1100" dirty="0" smtClean="0"/>
              <a:t>Write the change in yards as an integer.  A gain of yards is a positive integer. A loss of yards is a negative integer</a:t>
            </a:r>
            <a:r>
              <a:rPr lang="en-US" sz="1100" dirty="0" smtClean="0"/>
              <a:t>.</a:t>
            </a:r>
          </a:p>
          <a:p>
            <a:pPr marL="228600" indent="-228600">
              <a:buFont typeface="+mj-lt"/>
              <a:buAutoNum type="arabicPeriod" startAt="3"/>
            </a:pPr>
            <a:endParaRPr lang="en-US" sz="800" dirty="0" smtClean="0"/>
          </a:p>
          <a:p>
            <a:pPr lvl="1"/>
            <a:r>
              <a:rPr lang="en-US" sz="1100" dirty="0" smtClean="0"/>
              <a:t>Loss of 40 </a:t>
            </a:r>
            <a:r>
              <a:rPr lang="en-US" sz="1100" dirty="0" smtClean="0"/>
              <a:t>yards = _______ yards</a:t>
            </a:r>
          </a:p>
          <a:p>
            <a:pPr lvl="1"/>
            <a:endParaRPr lang="en-US" sz="400" dirty="0" smtClean="0"/>
          </a:p>
          <a:p>
            <a:pPr lvl="1"/>
            <a:r>
              <a:rPr lang="en-US" sz="1100" dirty="0" smtClean="0"/>
              <a:t>Gain of 2 </a:t>
            </a:r>
            <a:r>
              <a:rPr lang="en-US" sz="1100" dirty="0"/>
              <a:t>yards = _______ </a:t>
            </a:r>
            <a:r>
              <a:rPr lang="en-US" sz="1100" dirty="0" smtClean="0"/>
              <a:t>yards</a:t>
            </a:r>
          </a:p>
          <a:p>
            <a:pPr lvl="1"/>
            <a:endParaRPr lang="en-US" sz="400" dirty="0" smtClean="0"/>
          </a:p>
          <a:p>
            <a:pPr lvl="1"/>
            <a:r>
              <a:rPr lang="en-US" sz="1100" dirty="0" smtClean="0"/>
              <a:t>Gain of 5 </a:t>
            </a:r>
            <a:r>
              <a:rPr lang="en-US" sz="1100" dirty="0"/>
              <a:t>yard = _______ </a:t>
            </a:r>
            <a:r>
              <a:rPr lang="en-US" sz="1100" dirty="0" smtClean="0"/>
              <a:t>yards</a:t>
            </a:r>
          </a:p>
          <a:p>
            <a:pPr lvl="1"/>
            <a:endParaRPr lang="en-US" sz="400" dirty="0" smtClean="0"/>
          </a:p>
          <a:p>
            <a:pPr lvl="1"/>
            <a:r>
              <a:rPr lang="en-US" sz="1100" dirty="0" smtClean="0"/>
              <a:t>Loss of 3 </a:t>
            </a:r>
            <a:r>
              <a:rPr lang="en-US" sz="1100" dirty="0"/>
              <a:t>yards = _______ yards</a:t>
            </a:r>
            <a:endParaRPr lang="en-US" sz="1100" dirty="0" smtClean="0"/>
          </a:p>
          <a:p>
            <a:pPr marL="685800" lvl="1" indent="-228600">
              <a:buFont typeface="+mj-lt"/>
              <a:buAutoNum type="alphaLcPeriod"/>
            </a:pPr>
            <a:endParaRPr lang="en-US" sz="1100" dirty="0" smtClean="0"/>
          </a:p>
          <a:p>
            <a:pPr marL="228600" indent="-228600">
              <a:buAutoNum type="arabicPeriod" startAt="3"/>
            </a:pPr>
            <a:r>
              <a:rPr lang="en-US" sz="1100" dirty="0" smtClean="0"/>
              <a:t>Write the temperature using integers</a:t>
            </a:r>
            <a:r>
              <a:rPr lang="en-US" sz="1100" dirty="0" smtClean="0"/>
              <a:t>.</a:t>
            </a:r>
          </a:p>
          <a:p>
            <a:pPr marL="228600" indent="-228600">
              <a:buAutoNum type="arabicPeriod" startAt="3"/>
            </a:pPr>
            <a:endParaRPr lang="en-US" sz="800" dirty="0" smtClean="0"/>
          </a:p>
          <a:p>
            <a:pPr lvl="1"/>
            <a:r>
              <a:rPr lang="en-US" sz="1100" dirty="0" smtClean="0"/>
              <a:t>Minus </a:t>
            </a:r>
            <a:r>
              <a:rPr lang="en-US" sz="1100" dirty="0" smtClean="0"/>
              <a:t>30 = ______ degrees</a:t>
            </a:r>
          </a:p>
          <a:p>
            <a:pPr lvl="1"/>
            <a:endParaRPr lang="en-US" sz="400" dirty="0" smtClean="0"/>
          </a:p>
          <a:p>
            <a:pPr lvl="1"/>
            <a:r>
              <a:rPr lang="en-US" sz="1100" dirty="0" smtClean="0"/>
              <a:t>5 below </a:t>
            </a:r>
            <a:r>
              <a:rPr lang="en-US" sz="1100" dirty="0"/>
              <a:t>zero = ______ </a:t>
            </a:r>
            <a:r>
              <a:rPr lang="en-US" sz="1100" dirty="0" smtClean="0"/>
              <a:t>degrees</a:t>
            </a:r>
          </a:p>
          <a:p>
            <a:pPr lvl="1"/>
            <a:endParaRPr lang="en-US" sz="400" dirty="0" smtClean="0"/>
          </a:p>
          <a:p>
            <a:pPr lvl="1"/>
            <a:r>
              <a:rPr lang="en-US" sz="1100" dirty="0" smtClean="0"/>
              <a:t>Positive </a:t>
            </a:r>
            <a:r>
              <a:rPr lang="en-US" sz="1100" dirty="0"/>
              <a:t>19 = ______ degrees</a:t>
            </a:r>
            <a:endParaRPr lang="en-US" sz="1100" dirty="0" smtClean="0"/>
          </a:p>
          <a:p>
            <a:pPr marL="685800" lvl="1" indent="-228600">
              <a:buAutoNum type="alphaLcPeriod"/>
            </a:pPr>
            <a:endParaRPr lang="en-US" sz="1100" dirty="0" smtClean="0"/>
          </a:p>
          <a:p>
            <a:pPr marL="228600" indent="-228600">
              <a:buAutoNum type="arabicPeriod" startAt="3"/>
            </a:pPr>
            <a:r>
              <a:rPr lang="en-US" sz="1100" dirty="0" smtClean="0"/>
              <a:t>Three students left the class, write the integer that shows how the class size changed.</a:t>
            </a:r>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3</a:t>
            </a:fld>
            <a:endParaRPr lang="en-US" dirty="0"/>
          </a:p>
        </p:txBody>
      </p:sp>
      <p:sp>
        <p:nvSpPr>
          <p:cNvPr id="5" name="TextBox 4"/>
          <p:cNvSpPr txBox="1"/>
          <p:nvPr/>
        </p:nvSpPr>
        <p:spPr>
          <a:xfrm>
            <a:off x="3149601" y="162127"/>
            <a:ext cx="3022600" cy="369332"/>
          </a:xfrm>
          <a:prstGeom prst="rect">
            <a:avLst/>
          </a:prstGeom>
          <a:noFill/>
        </p:spPr>
        <p:txBody>
          <a:bodyPr wrap="square" rtlCol="0">
            <a:spAutoFit/>
          </a:bodyPr>
          <a:lstStyle/>
          <a:p>
            <a:r>
              <a:rPr lang="en-US" dirty="0" smtClean="0"/>
              <a:t>Name		#</a:t>
            </a:r>
            <a:endParaRPr lang="en-US" dirty="0"/>
          </a:p>
        </p:txBody>
      </p:sp>
    </p:spTree>
    <p:extLst>
      <p:ext uri="{BB962C8B-B14F-4D97-AF65-F5344CB8AC3E}">
        <p14:creationId xmlns:p14="http://schemas.microsoft.com/office/powerpoint/2010/main" val="3645276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03250"/>
            <a:ext cx="5486400" cy="3086100"/>
          </a:xfrm>
          <a:ln>
            <a:noFill/>
          </a:ln>
        </p:spPr>
      </p:sp>
      <p:sp>
        <p:nvSpPr>
          <p:cNvPr id="3" name="Notes Placeholder 2"/>
          <p:cNvSpPr>
            <a:spLocks noGrp="1"/>
          </p:cNvSpPr>
          <p:nvPr>
            <p:ph type="body" idx="1"/>
          </p:nvPr>
        </p:nvSpPr>
        <p:spPr>
          <a:xfrm>
            <a:off x="685800" y="3883378"/>
            <a:ext cx="5486400" cy="4117623"/>
          </a:xfrm>
        </p:spPr>
        <p:txBody>
          <a:bodyPr/>
          <a:lstStyle/>
          <a:p>
            <a:r>
              <a:rPr lang="en-US" sz="1100" dirty="0" smtClean="0"/>
              <a:t>Vocabulary Review  - Write a definition and when possible write the symbol and/or give an</a:t>
            </a:r>
            <a:r>
              <a:rPr lang="en-US" sz="1100" baseline="0" dirty="0" smtClean="0"/>
              <a:t> example</a:t>
            </a:r>
            <a:endParaRPr lang="en-US" sz="1100" dirty="0" smtClean="0"/>
          </a:p>
          <a:p>
            <a:endParaRPr lang="en-US" sz="1100" dirty="0" smtClean="0"/>
          </a:p>
          <a:p>
            <a:r>
              <a:rPr lang="en-US" sz="1100" dirty="0" smtClean="0"/>
              <a:t>Whole number</a:t>
            </a:r>
          </a:p>
          <a:p>
            <a:endParaRPr lang="en-US" sz="1100" dirty="0" smtClean="0"/>
          </a:p>
          <a:p>
            <a:r>
              <a:rPr lang="en-US" sz="1100" dirty="0" smtClean="0"/>
              <a:t>Mixed number</a:t>
            </a:r>
          </a:p>
          <a:p>
            <a:endParaRPr lang="en-US" sz="1100" dirty="0" smtClean="0"/>
          </a:p>
          <a:p>
            <a:r>
              <a:rPr lang="en-US" sz="1100" dirty="0" smtClean="0"/>
              <a:t>Parenthesis</a:t>
            </a:r>
          </a:p>
          <a:p>
            <a:endParaRPr lang="en-US" sz="1100" dirty="0" smtClean="0"/>
          </a:p>
          <a:p>
            <a:r>
              <a:rPr lang="en-US" sz="1100" dirty="0" smtClean="0"/>
              <a:t>Integer</a:t>
            </a:r>
          </a:p>
          <a:p>
            <a:endParaRPr lang="en-US" sz="1100" dirty="0" smtClean="0"/>
          </a:p>
          <a:p>
            <a:r>
              <a:rPr lang="en-US" sz="1100" dirty="0" smtClean="0"/>
              <a:t>Numeral </a:t>
            </a:r>
          </a:p>
          <a:p>
            <a:endParaRPr lang="en-US" sz="1100" dirty="0" smtClean="0"/>
          </a:p>
          <a:p>
            <a:r>
              <a:rPr lang="en-US" sz="1100" dirty="0" smtClean="0"/>
              <a:t>Number</a:t>
            </a:r>
          </a:p>
          <a:p>
            <a:endParaRPr lang="en-US" sz="1100" dirty="0" smtClean="0"/>
          </a:p>
          <a:p>
            <a:r>
              <a:rPr lang="en-US" sz="1100" dirty="0" smtClean="0"/>
              <a:t>Positive Integer  </a:t>
            </a:r>
          </a:p>
          <a:p>
            <a:endParaRPr lang="en-US" sz="1100" dirty="0" smtClean="0"/>
          </a:p>
          <a:p>
            <a:r>
              <a:rPr lang="en-US" sz="1100" dirty="0" smtClean="0"/>
              <a:t>Negative Integer   </a:t>
            </a:r>
          </a:p>
          <a:p>
            <a:endParaRPr lang="en-US" sz="1100" dirty="0" smtClean="0"/>
          </a:p>
          <a:p>
            <a:r>
              <a:rPr lang="en-US" sz="1100" dirty="0" smtClean="0"/>
              <a:t>Origin</a:t>
            </a:r>
          </a:p>
          <a:p>
            <a:endParaRPr lang="en-US" sz="1100" dirty="0" smtClean="0"/>
          </a:p>
          <a:p>
            <a:r>
              <a:rPr lang="en-US" sz="1100" dirty="0" smtClean="0"/>
              <a:t>Infinity</a:t>
            </a:r>
          </a:p>
          <a:p>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4</a:t>
            </a:fld>
            <a:endParaRPr lang="en-US"/>
          </a:p>
        </p:txBody>
      </p:sp>
      <p:sp>
        <p:nvSpPr>
          <p:cNvPr id="5" name="TextBox 4"/>
          <p:cNvSpPr txBox="1"/>
          <p:nvPr/>
        </p:nvSpPr>
        <p:spPr>
          <a:xfrm>
            <a:off x="3149601" y="234431"/>
            <a:ext cx="3022600" cy="369332"/>
          </a:xfrm>
          <a:prstGeom prst="rect">
            <a:avLst/>
          </a:prstGeom>
          <a:noFill/>
        </p:spPr>
        <p:txBody>
          <a:bodyPr wrap="square" rtlCol="0">
            <a:spAutoFit/>
          </a:bodyPr>
          <a:lstStyle/>
          <a:p>
            <a:r>
              <a:rPr lang="en-US" dirty="0" smtClean="0"/>
              <a:t>Name		#</a:t>
            </a:r>
            <a:endParaRPr lang="en-US" dirty="0"/>
          </a:p>
        </p:txBody>
      </p:sp>
    </p:spTree>
    <p:extLst>
      <p:ext uri="{BB962C8B-B14F-4D97-AF65-F5344CB8AC3E}">
        <p14:creationId xmlns:p14="http://schemas.microsoft.com/office/powerpoint/2010/main" val="2309173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42913"/>
            <a:ext cx="5486400" cy="3086100"/>
          </a:xfrm>
          <a:ln>
            <a:noFill/>
          </a:ln>
        </p:spPr>
      </p:sp>
      <p:pic>
        <p:nvPicPr>
          <p:cNvPr id="6" name="Picture 5"/>
          <p:cNvPicPr>
            <a:picLocks noChangeAspect="1"/>
          </p:cNvPicPr>
          <p:nvPr/>
        </p:nvPicPr>
        <p:blipFill>
          <a:blip r:embed="rId3"/>
          <a:stretch>
            <a:fillRect/>
          </a:stretch>
        </p:blipFill>
        <p:spPr>
          <a:xfrm>
            <a:off x="964184" y="4468634"/>
            <a:ext cx="5208016" cy="540689"/>
          </a:xfrm>
          <a:prstGeom prst="rect">
            <a:avLst/>
          </a:prstGeom>
        </p:spPr>
      </p:pic>
      <p:sp>
        <p:nvSpPr>
          <p:cNvPr id="3" name="Notes Placeholder 2"/>
          <p:cNvSpPr>
            <a:spLocks noGrp="1"/>
          </p:cNvSpPr>
          <p:nvPr>
            <p:ph type="body" idx="1"/>
          </p:nvPr>
        </p:nvSpPr>
        <p:spPr>
          <a:xfrm>
            <a:off x="685800" y="3897168"/>
            <a:ext cx="5486400" cy="4140200"/>
          </a:xfrm>
        </p:spPr>
        <p:txBody>
          <a:bodyPr/>
          <a:lstStyle/>
          <a:p>
            <a:r>
              <a:rPr lang="en-US" sz="1100" dirty="0" smtClean="0"/>
              <a:t>Plot and label the integers.</a:t>
            </a:r>
          </a:p>
          <a:p>
            <a:endParaRPr lang="en-US" sz="1100" dirty="0"/>
          </a:p>
          <a:p>
            <a:endParaRPr lang="en-US" sz="1100" dirty="0" smtClean="0"/>
          </a:p>
          <a:p>
            <a:endParaRPr lang="en-US" sz="1100" dirty="0"/>
          </a:p>
          <a:p>
            <a:endParaRPr lang="en-US" sz="1100" dirty="0" smtClean="0"/>
          </a:p>
          <a:p>
            <a:endParaRPr lang="en-US" sz="1100" dirty="0" smtClean="0"/>
          </a:p>
          <a:p>
            <a:endParaRPr lang="en-US" sz="1100" dirty="0"/>
          </a:p>
          <a:p>
            <a:pPr algn="ctr"/>
            <a:r>
              <a:rPr lang="en-US" sz="1100" dirty="0" smtClean="0"/>
              <a:t>A = 4       C = 0       D= (-8)       E = -7       R = 5       S = -3     T = 7</a:t>
            </a:r>
            <a:endParaRPr lang="en-US" sz="1100" dirty="0"/>
          </a:p>
          <a:p>
            <a:endParaRPr lang="en-US" sz="1100" dirty="0" smtClean="0"/>
          </a:p>
          <a:p>
            <a:endParaRPr lang="en-US" sz="1100" dirty="0"/>
          </a:p>
          <a:p>
            <a:r>
              <a:rPr lang="en-US" sz="1100" dirty="0" smtClean="0"/>
              <a:t>List the labels in order from least to greatest (left to right on the number line) to find the name of a mathematician that expanded on the concept of a number line.</a:t>
            </a:r>
          </a:p>
          <a:p>
            <a:r>
              <a:rPr lang="en-US" sz="1100" dirty="0" smtClean="0"/>
              <a:t>___  ___  ___  ___  ___  ___  ___ e s (1596-1650) </a:t>
            </a:r>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5</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7" name="TextBox 6"/>
          <p:cNvSpPr txBox="1"/>
          <p:nvPr/>
        </p:nvSpPr>
        <p:spPr>
          <a:xfrm flipV="1">
            <a:off x="602356" y="8115070"/>
            <a:ext cx="5470497" cy="246221"/>
          </a:xfrm>
          <a:prstGeom prst="rect">
            <a:avLst/>
          </a:prstGeom>
          <a:noFill/>
        </p:spPr>
        <p:txBody>
          <a:bodyPr wrap="square" rtlCol="0">
            <a:spAutoFit/>
          </a:bodyPr>
          <a:lstStyle/>
          <a:p>
            <a:r>
              <a:rPr lang="en-US" sz="1000" dirty="0" smtClean="0"/>
              <a:t>Descartes is pronounced "Day Cart". He developed many concepts that later became calculus.</a:t>
            </a:r>
            <a:endParaRPr lang="en-US" sz="1000" dirty="0"/>
          </a:p>
        </p:txBody>
      </p:sp>
      <p:sp>
        <p:nvSpPr>
          <p:cNvPr id="8" name="Rectangle 7"/>
          <p:cNvSpPr/>
          <p:nvPr/>
        </p:nvSpPr>
        <p:spPr>
          <a:xfrm>
            <a:off x="685800" y="6283041"/>
            <a:ext cx="5486400" cy="1754326"/>
          </a:xfrm>
          <a:prstGeom prst="rect">
            <a:avLst/>
          </a:prstGeom>
        </p:spPr>
        <p:txBody>
          <a:bodyPr wrap="square">
            <a:spAutoFit/>
          </a:bodyPr>
          <a:lstStyle/>
          <a:p>
            <a:pPr lvl="0"/>
            <a:r>
              <a:rPr lang="en-US" sz="1200" dirty="0">
                <a:solidFill>
                  <a:prstClr val="black"/>
                </a:solidFill>
              </a:rPr>
              <a:t>Vocabulary Review  - Write a definition and when possible write the symbol and/or give an </a:t>
            </a:r>
            <a:r>
              <a:rPr lang="en-US" sz="1200" dirty="0" smtClean="0">
                <a:solidFill>
                  <a:prstClr val="black"/>
                </a:solidFill>
              </a:rPr>
              <a:t>example.</a:t>
            </a:r>
            <a:endParaRPr lang="en-US" sz="1200" dirty="0">
              <a:solidFill>
                <a:prstClr val="black"/>
              </a:solidFill>
            </a:endParaRPr>
          </a:p>
          <a:p>
            <a:pPr lvl="0"/>
            <a:endParaRPr lang="en-US" sz="1200" dirty="0">
              <a:solidFill>
                <a:prstClr val="black"/>
              </a:solidFill>
            </a:endParaRPr>
          </a:p>
          <a:p>
            <a:pPr lvl="0"/>
            <a:r>
              <a:rPr lang="en-US" sz="1200" dirty="0" smtClean="0">
                <a:solidFill>
                  <a:prstClr val="black"/>
                </a:solidFill>
              </a:rPr>
              <a:t>Parenthesis</a:t>
            </a:r>
            <a:endParaRPr lang="en-US" sz="1200" dirty="0">
              <a:solidFill>
                <a:prstClr val="black"/>
              </a:solidFill>
            </a:endParaRPr>
          </a:p>
          <a:p>
            <a:pPr lvl="0"/>
            <a:endParaRPr lang="en-US" sz="1200" dirty="0">
              <a:solidFill>
                <a:prstClr val="black"/>
              </a:solidFill>
            </a:endParaRPr>
          </a:p>
          <a:p>
            <a:pPr lvl="0"/>
            <a:r>
              <a:rPr lang="en-US" sz="1200" dirty="0">
                <a:solidFill>
                  <a:prstClr val="black"/>
                </a:solidFill>
              </a:rPr>
              <a:t>Integer</a:t>
            </a:r>
          </a:p>
          <a:p>
            <a:pPr lvl="0"/>
            <a:endParaRPr lang="en-US" sz="1200" dirty="0">
              <a:solidFill>
                <a:prstClr val="black"/>
              </a:solidFill>
            </a:endParaRPr>
          </a:p>
          <a:p>
            <a:pPr lvl="0"/>
            <a:r>
              <a:rPr lang="en-US" sz="1200" dirty="0">
                <a:solidFill>
                  <a:prstClr val="black"/>
                </a:solidFill>
              </a:rPr>
              <a:t>Numeral </a:t>
            </a:r>
          </a:p>
          <a:p>
            <a:pPr lvl="0"/>
            <a:endParaRPr lang="en-US" sz="1200" dirty="0">
              <a:solidFill>
                <a:prstClr val="black"/>
              </a:solidFill>
            </a:endParaRPr>
          </a:p>
        </p:txBody>
      </p:sp>
    </p:spTree>
    <p:extLst>
      <p:ext uri="{BB962C8B-B14F-4D97-AF65-F5344CB8AC3E}">
        <p14:creationId xmlns:p14="http://schemas.microsoft.com/office/powerpoint/2010/main" val="2639982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42913"/>
            <a:ext cx="5486400" cy="3086100"/>
          </a:xfrm>
          <a:ln>
            <a:noFill/>
          </a:ln>
        </p:spPr>
      </p:sp>
      <p:sp>
        <p:nvSpPr>
          <p:cNvPr id="3" name="Notes Placeholder 2"/>
          <p:cNvSpPr>
            <a:spLocks noGrp="1"/>
          </p:cNvSpPr>
          <p:nvPr>
            <p:ph type="body" idx="1"/>
          </p:nvPr>
        </p:nvSpPr>
        <p:spPr>
          <a:xfrm>
            <a:off x="685800" y="3897168"/>
            <a:ext cx="4724400" cy="4140200"/>
          </a:xfrm>
        </p:spPr>
        <p:txBody>
          <a:bodyPr/>
          <a:lstStyle/>
          <a:p>
            <a:r>
              <a:rPr lang="en-US" sz="1100" dirty="0" smtClean="0"/>
              <a:t>Plot and label the integers.</a:t>
            </a:r>
          </a:p>
          <a:p>
            <a:endParaRPr lang="en-US" sz="1100" dirty="0"/>
          </a:p>
          <a:p>
            <a:pPr algn="ctr"/>
            <a:r>
              <a:rPr lang="en-US" sz="1100" dirty="0" smtClean="0"/>
              <a:t>A = 3       B = 10     C = -2       N= (-7)</a:t>
            </a:r>
          </a:p>
          <a:p>
            <a:endParaRPr lang="en-US" sz="1100" dirty="0"/>
          </a:p>
          <a:p>
            <a:r>
              <a:rPr lang="en-US" sz="1100" dirty="0" smtClean="0"/>
              <a:t>List the labels in order from greatest to least (top to bottom on the number line) to find the name of a mathematician that often used integers. </a:t>
            </a:r>
          </a:p>
          <a:p>
            <a:endParaRPr lang="en-US" sz="1100" dirty="0" smtClean="0"/>
          </a:p>
          <a:p>
            <a:r>
              <a:rPr lang="en-US" sz="1100" dirty="0" smtClean="0"/>
              <a:t>___  ___  ___  O  ___  - </a:t>
            </a:r>
            <a:r>
              <a:rPr lang="en-US" sz="1100" dirty="0" err="1" smtClean="0"/>
              <a:t>Bercey</a:t>
            </a:r>
            <a:r>
              <a:rPr lang="en-US" sz="1100" dirty="0" smtClean="0"/>
              <a:t> (1928-2019) </a:t>
            </a:r>
          </a:p>
          <a:p>
            <a:endParaRPr lang="en-US" sz="1100" dirty="0"/>
          </a:p>
          <a:p>
            <a:r>
              <a:rPr lang="en-US" sz="1100" dirty="0" smtClean="0"/>
              <a:t>What other scientific fields would use integers?</a:t>
            </a:r>
          </a:p>
          <a:p>
            <a:endParaRPr lang="en-US" sz="1100" dirty="0"/>
          </a:p>
          <a:p>
            <a:endParaRPr lang="en-US" sz="1100" dirty="0" smtClean="0"/>
          </a:p>
          <a:p>
            <a:endParaRPr lang="en-US" sz="1100" dirty="0"/>
          </a:p>
          <a:p>
            <a:endParaRPr lang="en-US" sz="1100" dirty="0" smtClean="0"/>
          </a:p>
          <a:p>
            <a:endParaRPr lang="en-US" sz="1100" dirty="0"/>
          </a:p>
          <a:p>
            <a:endParaRPr lang="en-US" sz="1100" dirty="0" smtClean="0"/>
          </a:p>
          <a:p>
            <a:r>
              <a:rPr lang="en-US" sz="1100" dirty="0" smtClean="0"/>
              <a:t>Give a few examples of negative integers used in science.</a:t>
            </a:r>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6</a:t>
            </a:fld>
            <a:endParaRPr lang="en-US" dirty="0"/>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7" name="TextBox 6"/>
          <p:cNvSpPr txBox="1"/>
          <p:nvPr/>
        </p:nvSpPr>
        <p:spPr>
          <a:xfrm flipV="1">
            <a:off x="602356" y="8115070"/>
            <a:ext cx="5470497" cy="400110"/>
          </a:xfrm>
          <a:prstGeom prst="rect">
            <a:avLst/>
          </a:prstGeom>
          <a:noFill/>
        </p:spPr>
        <p:txBody>
          <a:bodyPr wrap="square" rtlCol="0">
            <a:spAutoFit/>
          </a:bodyPr>
          <a:lstStyle/>
          <a:p>
            <a:r>
              <a:rPr lang="en-US" sz="1000" dirty="0" smtClean="0"/>
              <a:t>June Bacon-</a:t>
            </a:r>
            <a:r>
              <a:rPr lang="en-US" sz="1000" dirty="0" err="1" smtClean="0"/>
              <a:t>Bercy</a:t>
            </a:r>
            <a:r>
              <a:rPr lang="en-US" sz="1000" dirty="0" smtClean="0"/>
              <a:t> was the first African-American woman to earn a degree in meteorology in the United States. .</a:t>
            </a:r>
            <a:endParaRPr lang="en-US" sz="1000" dirty="0"/>
          </a:p>
        </p:txBody>
      </p:sp>
      <p:pic>
        <p:nvPicPr>
          <p:cNvPr id="9" name="Picture 8"/>
          <p:cNvPicPr>
            <a:picLocks noChangeAspect="1"/>
          </p:cNvPicPr>
          <p:nvPr/>
        </p:nvPicPr>
        <p:blipFill>
          <a:blip r:embed="rId3"/>
          <a:stretch>
            <a:fillRect/>
          </a:stretch>
        </p:blipFill>
        <p:spPr>
          <a:xfrm>
            <a:off x="5484671" y="4097867"/>
            <a:ext cx="533400" cy="3842506"/>
          </a:xfrm>
          <a:prstGeom prst="rect">
            <a:avLst/>
          </a:prstGeom>
        </p:spPr>
      </p:pic>
    </p:spTree>
    <p:extLst>
      <p:ext uri="{BB962C8B-B14F-4D97-AF65-F5344CB8AC3E}">
        <p14:creationId xmlns:p14="http://schemas.microsoft.com/office/powerpoint/2010/main" val="207282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42913"/>
            <a:ext cx="5486400" cy="3086100"/>
          </a:xfrm>
          <a:ln>
            <a:noFill/>
          </a:ln>
        </p:spPr>
      </p:sp>
      <p:sp>
        <p:nvSpPr>
          <p:cNvPr id="3" name="Notes Placeholder 2"/>
          <p:cNvSpPr>
            <a:spLocks noGrp="1"/>
          </p:cNvSpPr>
          <p:nvPr>
            <p:ph type="body" idx="1"/>
          </p:nvPr>
        </p:nvSpPr>
        <p:spPr>
          <a:xfrm>
            <a:off x="685800" y="3529012"/>
            <a:ext cx="5486400" cy="4923225"/>
          </a:xfrm>
        </p:spPr>
        <p:txBody>
          <a:bodyPr/>
          <a:lstStyle/>
          <a:p>
            <a:r>
              <a:rPr lang="en-US" sz="1100" dirty="0" smtClean="0"/>
              <a:t>Plot points  A = -3, F = -7, S =0, T = 3</a:t>
            </a:r>
          </a:p>
          <a:p>
            <a:endParaRPr lang="en-US" sz="1100" dirty="0"/>
          </a:p>
          <a:p>
            <a:endParaRPr lang="en-US" sz="1100" dirty="0" smtClean="0"/>
          </a:p>
          <a:p>
            <a:endParaRPr lang="en-US" sz="1100" dirty="0" smtClean="0"/>
          </a:p>
          <a:p>
            <a:endParaRPr lang="en-US" sz="1100" dirty="0"/>
          </a:p>
          <a:p>
            <a:endParaRPr lang="en-US" sz="1100" dirty="0" smtClean="0"/>
          </a:p>
          <a:p>
            <a:endParaRPr lang="en-US" sz="1100" dirty="0"/>
          </a:p>
          <a:p>
            <a:r>
              <a:rPr lang="en-US" sz="1100" dirty="0" smtClean="0"/>
              <a:t>Write the absolute value:</a:t>
            </a:r>
          </a:p>
          <a:p>
            <a:endParaRPr lang="en-US" sz="1100" dirty="0" smtClean="0"/>
          </a:p>
          <a:p>
            <a:r>
              <a:rPr lang="en-US" sz="1100" dirty="0" smtClean="0"/>
              <a:t>|F| = </a:t>
            </a:r>
            <a:r>
              <a:rPr lang="en-US" sz="1100" dirty="0" smtClean="0">
                <a:solidFill>
                  <a:schemeClr val="bg1">
                    <a:lumMod val="75000"/>
                  </a:schemeClr>
                </a:solidFill>
              </a:rPr>
              <a:t>|-7| = 7            </a:t>
            </a:r>
            <a:r>
              <a:rPr lang="en-US" sz="1100" dirty="0" smtClean="0"/>
              <a:t>|A| =                        |S| =                        |T| = </a:t>
            </a:r>
          </a:p>
          <a:p>
            <a:endParaRPr lang="en-US" sz="1100" dirty="0"/>
          </a:p>
          <a:p>
            <a:r>
              <a:rPr lang="en-US" sz="1100" dirty="0" smtClean="0"/>
              <a:t>|-21| =             |91| =              |-3,333| =       </a:t>
            </a:r>
          </a:p>
          <a:p>
            <a:endParaRPr lang="en-US" dirty="0"/>
          </a:p>
          <a:p>
            <a:endParaRPr lang="en-US" dirty="0"/>
          </a:p>
        </p:txBody>
      </p:sp>
      <p:sp>
        <p:nvSpPr>
          <p:cNvPr id="4" name="Slide Number Placeholder 3"/>
          <p:cNvSpPr>
            <a:spLocks noGrp="1"/>
          </p:cNvSpPr>
          <p:nvPr>
            <p:ph type="sldNum" sz="quarter" idx="10"/>
          </p:nvPr>
        </p:nvSpPr>
        <p:spPr/>
        <p:txBody>
          <a:bodyPr/>
          <a:lstStyle/>
          <a:p>
            <a:fld id="{3FA9F24C-E15E-4742-A664-312100850E49}" type="slidenum">
              <a:rPr lang="en-US" smtClean="0"/>
              <a:t>7</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pic>
        <p:nvPicPr>
          <p:cNvPr id="6" name="Picture 5"/>
          <p:cNvPicPr>
            <a:picLocks noChangeAspect="1"/>
          </p:cNvPicPr>
          <p:nvPr/>
        </p:nvPicPr>
        <p:blipFill>
          <a:blip r:embed="rId3"/>
          <a:stretch>
            <a:fillRect/>
          </a:stretch>
        </p:blipFill>
        <p:spPr>
          <a:xfrm>
            <a:off x="685800" y="3902966"/>
            <a:ext cx="4794796" cy="498469"/>
          </a:xfrm>
          <a:prstGeom prst="rect">
            <a:avLst/>
          </a:prstGeom>
        </p:spPr>
      </p:pic>
      <p:sp>
        <p:nvSpPr>
          <p:cNvPr id="8" name="Rectangle 7"/>
          <p:cNvSpPr/>
          <p:nvPr/>
        </p:nvSpPr>
        <p:spPr>
          <a:xfrm>
            <a:off x="685800" y="6064491"/>
            <a:ext cx="5486400" cy="2246769"/>
          </a:xfrm>
          <a:prstGeom prst="rect">
            <a:avLst/>
          </a:prstGeom>
        </p:spPr>
        <p:txBody>
          <a:bodyPr wrap="square">
            <a:spAutoFit/>
          </a:bodyPr>
          <a:lstStyle/>
          <a:p>
            <a:pPr lvl="0"/>
            <a:r>
              <a:rPr lang="en-US" sz="1100" dirty="0">
                <a:solidFill>
                  <a:prstClr val="black"/>
                </a:solidFill>
              </a:rPr>
              <a:t>Vocabulary Review  - Write a definition and when possible write the symbol and/or give an example</a:t>
            </a:r>
          </a:p>
          <a:p>
            <a:pPr lvl="0"/>
            <a:endParaRPr lang="en-US" sz="800" dirty="0">
              <a:solidFill>
                <a:prstClr val="black"/>
              </a:solidFill>
            </a:endParaRPr>
          </a:p>
          <a:p>
            <a:pPr lvl="0"/>
            <a:r>
              <a:rPr lang="en-US" sz="1100" dirty="0">
                <a:solidFill>
                  <a:prstClr val="black"/>
                </a:solidFill>
              </a:rPr>
              <a:t>Whole </a:t>
            </a:r>
            <a:r>
              <a:rPr lang="en-US" sz="1100" dirty="0" smtClean="0">
                <a:solidFill>
                  <a:prstClr val="black"/>
                </a:solidFill>
              </a:rPr>
              <a:t>number</a:t>
            </a:r>
          </a:p>
          <a:p>
            <a:pPr lvl="0"/>
            <a:endParaRPr lang="en-US" sz="1100" dirty="0">
              <a:solidFill>
                <a:prstClr val="black"/>
              </a:solidFill>
            </a:endParaRPr>
          </a:p>
          <a:p>
            <a:pPr lvl="0"/>
            <a:endParaRPr lang="en-US" sz="1100" dirty="0">
              <a:solidFill>
                <a:prstClr val="black"/>
              </a:solidFill>
            </a:endParaRPr>
          </a:p>
          <a:p>
            <a:pPr lvl="0"/>
            <a:r>
              <a:rPr lang="en-US" sz="1100" dirty="0">
                <a:solidFill>
                  <a:prstClr val="black"/>
                </a:solidFill>
              </a:rPr>
              <a:t>Mixed </a:t>
            </a:r>
            <a:r>
              <a:rPr lang="en-US" sz="1100" dirty="0" smtClean="0">
                <a:solidFill>
                  <a:prstClr val="black"/>
                </a:solidFill>
              </a:rPr>
              <a:t>number</a:t>
            </a:r>
          </a:p>
          <a:p>
            <a:pPr lvl="0"/>
            <a:endParaRPr lang="en-US" sz="1100" dirty="0">
              <a:solidFill>
                <a:prstClr val="black"/>
              </a:solidFill>
            </a:endParaRPr>
          </a:p>
          <a:p>
            <a:pPr lvl="0"/>
            <a:endParaRPr lang="en-US" sz="1100" dirty="0">
              <a:solidFill>
                <a:prstClr val="black"/>
              </a:solidFill>
            </a:endParaRPr>
          </a:p>
          <a:p>
            <a:pPr lvl="0"/>
            <a:r>
              <a:rPr lang="en-US" sz="1100" dirty="0" smtClean="0">
                <a:solidFill>
                  <a:prstClr val="black"/>
                </a:solidFill>
              </a:rPr>
              <a:t>Negative </a:t>
            </a:r>
            <a:r>
              <a:rPr lang="en-US" sz="1100" dirty="0">
                <a:solidFill>
                  <a:prstClr val="black"/>
                </a:solidFill>
              </a:rPr>
              <a:t>Integer   </a:t>
            </a:r>
            <a:endParaRPr lang="en-US" sz="1100" dirty="0" smtClean="0">
              <a:solidFill>
                <a:prstClr val="black"/>
              </a:solidFill>
            </a:endParaRPr>
          </a:p>
          <a:p>
            <a:pPr lvl="0"/>
            <a:endParaRPr lang="en-US" sz="1100" dirty="0">
              <a:solidFill>
                <a:prstClr val="black"/>
              </a:solidFill>
            </a:endParaRPr>
          </a:p>
          <a:p>
            <a:pPr lvl="0"/>
            <a:endParaRPr lang="en-US" sz="1100" dirty="0">
              <a:solidFill>
                <a:prstClr val="black"/>
              </a:solidFill>
            </a:endParaRPr>
          </a:p>
          <a:p>
            <a:pPr lvl="0"/>
            <a:r>
              <a:rPr lang="en-US" sz="1100" dirty="0" smtClean="0">
                <a:solidFill>
                  <a:prstClr val="black"/>
                </a:solidFill>
              </a:rPr>
              <a:t>Infinity</a:t>
            </a:r>
            <a:endParaRPr lang="en-US" sz="1100" dirty="0">
              <a:solidFill>
                <a:prstClr val="black"/>
              </a:solidFill>
            </a:endParaRPr>
          </a:p>
        </p:txBody>
      </p:sp>
    </p:spTree>
    <p:extLst>
      <p:ext uri="{BB962C8B-B14F-4D97-AF65-F5344CB8AC3E}">
        <p14:creationId xmlns:p14="http://schemas.microsoft.com/office/powerpoint/2010/main" val="3134838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42913"/>
            <a:ext cx="5486400" cy="3086100"/>
          </a:xfrm>
          <a:ln>
            <a:noFill/>
          </a:ln>
        </p:spPr>
      </p:sp>
      <p:sp>
        <p:nvSpPr>
          <p:cNvPr id="4" name="Slide Number Placeholder 3"/>
          <p:cNvSpPr>
            <a:spLocks noGrp="1"/>
          </p:cNvSpPr>
          <p:nvPr>
            <p:ph type="sldNum" sz="quarter" idx="10"/>
          </p:nvPr>
        </p:nvSpPr>
        <p:spPr/>
        <p:txBody>
          <a:bodyPr/>
          <a:lstStyle/>
          <a:p>
            <a:fld id="{3FA9F24C-E15E-4742-A664-312100850E49}" type="slidenum">
              <a:rPr lang="en-US" smtClean="0"/>
              <a:t>8</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8" name="Rectangle 7"/>
          <p:cNvSpPr/>
          <p:nvPr/>
        </p:nvSpPr>
        <p:spPr>
          <a:xfrm>
            <a:off x="685800" y="3682536"/>
            <a:ext cx="5486400" cy="5170646"/>
          </a:xfrm>
          <a:prstGeom prst="rect">
            <a:avLst/>
          </a:prstGeom>
        </p:spPr>
        <p:txBody>
          <a:bodyPr wrap="square">
            <a:spAutoFit/>
          </a:bodyPr>
          <a:lstStyle/>
          <a:p>
            <a:pPr lvl="0"/>
            <a:r>
              <a:rPr lang="en-US" sz="1100" dirty="0" smtClean="0">
                <a:solidFill>
                  <a:prstClr val="black"/>
                </a:solidFill>
              </a:rPr>
              <a:t>How are constants and variables different?</a:t>
            </a:r>
          </a:p>
          <a:p>
            <a:pPr lvl="0"/>
            <a:endParaRPr lang="en-US" sz="1100" dirty="0">
              <a:solidFill>
                <a:prstClr val="black"/>
              </a:solidFill>
            </a:endParaRPr>
          </a:p>
          <a:p>
            <a:pPr lvl="0"/>
            <a:endParaRPr lang="en-US" sz="1100" dirty="0" smtClean="0">
              <a:solidFill>
                <a:prstClr val="black"/>
              </a:solidFill>
            </a:endParaRPr>
          </a:p>
          <a:p>
            <a:pPr lvl="0"/>
            <a:endParaRPr lang="en-US" sz="1100" dirty="0" smtClean="0">
              <a:solidFill>
                <a:prstClr val="black"/>
              </a:solidFill>
            </a:endParaRPr>
          </a:p>
          <a:p>
            <a:pPr lvl="0"/>
            <a:endParaRPr lang="en-US" sz="1100" dirty="0" smtClean="0">
              <a:solidFill>
                <a:prstClr val="black"/>
              </a:solidFill>
            </a:endParaRPr>
          </a:p>
          <a:p>
            <a:pPr lvl="0"/>
            <a:endParaRPr lang="en-US" sz="1100" dirty="0">
              <a:solidFill>
                <a:prstClr val="black"/>
              </a:solidFill>
            </a:endParaRPr>
          </a:p>
          <a:p>
            <a:pPr lvl="0"/>
            <a:r>
              <a:rPr lang="en-US" sz="1100" dirty="0" smtClean="0">
                <a:solidFill>
                  <a:prstClr val="black"/>
                </a:solidFill>
              </a:rPr>
              <a:t>How can you remember which way the greater than and less than signs are written?</a:t>
            </a:r>
          </a:p>
          <a:p>
            <a:pPr lvl="0"/>
            <a:endParaRPr lang="en-US" sz="1100" dirty="0">
              <a:solidFill>
                <a:prstClr val="black"/>
              </a:solidFill>
            </a:endParaRPr>
          </a:p>
          <a:p>
            <a:pPr lvl="0"/>
            <a:endParaRPr lang="en-US" sz="1100" dirty="0" smtClean="0">
              <a:solidFill>
                <a:prstClr val="black"/>
              </a:solidFill>
            </a:endParaRPr>
          </a:p>
          <a:p>
            <a:pPr lvl="0"/>
            <a:endParaRPr lang="en-US" sz="1100" dirty="0" smtClean="0">
              <a:solidFill>
                <a:prstClr val="black"/>
              </a:solidFill>
            </a:endParaRPr>
          </a:p>
          <a:p>
            <a:pPr lvl="0"/>
            <a:endParaRPr lang="en-US" sz="1100" dirty="0">
              <a:solidFill>
                <a:prstClr val="black"/>
              </a:solidFill>
            </a:endParaRPr>
          </a:p>
          <a:p>
            <a:pPr lvl="0"/>
            <a:endParaRPr lang="en-US" sz="1100" dirty="0">
              <a:solidFill>
                <a:prstClr val="black"/>
              </a:solidFill>
            </a:endParaRPr>
          </a:p>
          <a:p>
            <a:pPr lvl="0"/>
            <a:r>
              <a:rPr lang="en-US" sz="1100" dirty="0" smtClean="0">
                <a:solidFill>
                  <a:prstClr val="black"/>
                </a:solidFill>
              </a:rPr>
              <a:t>What is the relationship between an equation and expressions?</a:t>
            </a:r>
          </a:p>
          <a:p>
            <a:pPr lvl="0"/>
            <a:endParaRPr lang="en-US" sz="1100" dirty="0" smtClean="0">
              <a:solidFill>
                <a:prstClr val="black"/>
              </a:solidFill>
            </a:endParaRPr>
          </a:p>
          <a:p>
            <a:pPr lvl="0"/>
            <a:endParaRPr lang="en-US" sz="1100" dirty="0">
              <a:solidFill>
                <a:prstClr val="black"/>
              </a:solidFill>
            </a:endParaRPr>
          </a:p>
          <a:p>
            <a:pPr lvl="0"/>
            <a:endParaRPr lang="en-US" sz="1100" dirty="0">
              <a:solidFill>
                <a:prstClr val="black"/>
              </a:solidFill>
            </a:endParaRPr>
          </a:p>
          <a:p>
            <a:pPr lvl="0"/>
            <a:endParaRPr lang="en-US" sz="1100" dirty="0" smtClean="0">
              <a:solidFill>
                <a:prstClr val="black"/>
              </a:solidFill>
            </a:endParaRPr>
          </a:p>
          <a:p>
            <a:pPr lvl="0"/>
            <a:endParaRPr lang="en-US" sz="1100" dirty="0">
              <a:solidFill>
                <a:prstClr val="black"/>
              </a:solidFill>
            </a:endParaRPr>
          </a:p>
          <a:p>
            <a:pPr lvl="0"/>
            <a:r>
              <a:rPr lang="en-US" sz="1100" dirty="0" smtClean="0">
                <a:solidFill>
                  <a:prstClr val="black"/>
                </a:solidFill>
              </a:rPr>
              <a:t>How can you tell how many terms are in an expression?</a:t>
            </a:r>
          </a:p>
          <a:p>
            <a:pPr lvl="0"/>
            <a:endParaRPr lang="en-US" sz="1100" dirty="0">
              <a:solidFill>
                <a:prstClr val="black"/>
              </a:solidFill>
            </a:endParaRPr>
          </a:p>
          <a:p>
            <a:pPr lvl="0"/>
            <a:endParaRPr lang="en-US" sz="1100" dirty="0" smtClean="0">
              <a:solidFill>
                <a:prstClr val="black"/>
              </a:solidFill>
            </a:endParaRPr>
          </a:p>
          <a:p>
            <a:pPr lvl="0"/>
            <a:endParaRPr lang="en-US" sz="1100" dirty="0" smtClean="0">
              <a:solidFill>
                <a:prstClr val="black"/>
              </a:solidFill>
            </a:endParaRPr>
          </a:p>
          <a:p>
            <a:pPr lvl="0"/>
            <a:endParaRPr lang="en-US" sz="1100" dirty="0" smtClean="0">
              <a:solidFill>
                <a:prstClr val="black"/>
              </a:solidFill>
            </a:endParaRPr>
          </a:p>
          <a:p>
            <a:pPr lvl="0"/>
            <a:r>
              <a:rPr lang="en-US" sz="1100" dirty="0" smtClean="0">
                <a:solidFill>
                  <a:prstClr val="black"/>
                </a:solidFill>
              </a:rPr>
              <a:t>What is a coefficient?</a:t>
            </a:r>
          </a:p>
          <a:p>
            <a:pPr lvl="0"/>
            <a:endParaRPr lang="en-US" sz="1100" dirty="0">
              <a:solidFill>
                <a:prstClr val="black"/>
              </a:solidFill>
            </a:endParaRPr>
          </a:p>
          <a:p>
            <a:pPr lvl="0"/>
            <a:endParaRPr lang="en-US" sz="1100" dirty="0" smtClean="0">
              <a:solidFill>
                <a:prstClr val="black"/>
              </a:solidFill>
            </a:endParaRPr>
          </a:p>
          <a:p>
            <a:pPr lvl="0"/>
            <a:endParaRPr lang="en-US" sz="1100" dirty="0">
              <a:solidFill>
                <a:prstClr val="black"/>
              </a:solidFill>
            </a:endParaRPr>
          </a:p>
          <a:p>
            <a:pPr lvl="0"/>
            <a:endParaRPr lang="en-US" sz="1100" dirty="0" smtClean="0">
              <a:solidFill>
                <a:prstClr val="black"/>
              </a:solidFill>
            </a:endParaRPr>
          </a:p>
          <a:p>
            <a:pPr lvl="0"/>
            <a:r>
              <a:rPr lang="en-US" sz="1100" dirty="0" smtClean="0">
                <a:solidFill>
                  <a:prstClr val="black"/>
                </a:solidFill>
              </a:rPr>
              <a:t>List the symbols for at least 4 operations.</a:t>
            </a:r>
            <a:endParaRPr lang="en-US" sz="1100" dirty="0">
              <a:solidFill>
                <a:prstClr val="black"/>
              </a:solidFill>
            </a:endParaRPr>
          </a:p>
        </p:txBody>
      </p:sp>
    </p:spTree>
    <p:extLst>
      <p:ext uri="{BB962C8B-B14F-4D97-AF65-F5344CB8AC3E}">
        <p14:creationId xmlns:p14="http://schemas.microsoft.com/office/powerpoint/2010/main" val="457818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42913"/>
            <a:ext cx="5486400" cy="3086100"/>
          </a:xfrm>
          <a:ln>
            <a:noFill/>
          </a:ln>
        </p:spPr>
      </p:sp>
      <p:sp>
        <p:nvSpPr>
          <p:cNvPr id="3" name="Notes Placeholder 2"/>
          <p:cNvSpPr>
            <a:spLocks noGrp="1"/>
          </p:cNvSpPr>
          <p:nvPr>
            <p:ph type="body" idx="1"/>
          </p:nvPr>
        </p:nvSpPr>
        <p:spPr>
          <a:xfrm>
            <a:off x="685800" y="3897168"/>
            <a:ext cx="2587978" cy="4140200"/>
          </a:xfrm>
        </p:spPr>
        <p:txBody>
          <a:bodyPr/>
          <a:lstStyle/>
          <a:p>
            <a:r>
              <a:rPr lang="en-US" sz="1100" dirty="0" smtClean="0"/>
              <a:t>Complete the expression. Use &lt; or &gt; or =</a:t>
            </a:r>
          </a:p>
          <a:p>
            <a:endParaRPr lang="en-US" sz="1100" dirty="0" smtClean="0"/>
          </a:p>
          <a:p>
            <a:pPr marL="228600" indent="-228600">
              <a:buAutoNum type="arabicPeriod"/>
            </a:pPr>
            <a:r>
              <a:rPr lang="en-US" sz="1100" dirty="0" smtClean="0"/>
              <a:t>-5 ____ 5</a:t>
            </a:r>
          </a:p>
          <a:p>
            <a:pPr marL="228600" indent="-228600">
              <a:buAutoNum type="arabicPeriod"/>
            </a:pPr>
            <a:endParaRPr lang="en-US" sz="1100" dirty="0" smtClean="0"/>
          </a:p>
          <a:p>
            <a:pPr marL="228600" indent="-228600">
              <a:buAutoNum type="arabicPeriod"/>
            </a:pPr>
            <a:r>
              <a:rPr lang="en-US" sz="1100" dirty="0" smtClean="0"/>
              <a:t>100 _____ 10</a:t>
            </a:r>
          </a:p>
          <a:p>
            <a:pPr marL="228600" indent="-228600">
              <a:buAutoNum type="arabicPeriod"/>
            </a:pPr>
            <a:endParaRPr lang="en-US" sz="1100" dirty="0" smtClean="0"/>
          </a:p>
          <a:p>
            <a:pPr marL="228600" indent="-228600">
              <a:buAutoNum type="arabicPeriod"/>
            </a:pPr>
            <a:r>
              <a:rPr lang="en-US" sz="1100" dirty="0" smtClean="0"/>
              <a:t>-25 ____ 0</a:t>
            </a:r>
          </a:p>
          <a:p>
            <a:pPr marL="228600" indent="-228600">
              <a:buAutoNum type="arabicPeriod"/>
            </a:pPr>
            <a:endParaRPr lang="en-US" sz="1100" dirty="0" smtClean="0"/>
          </a:p>
          <a:p>
            <a:pPr marL="228600" indent="-228600">
              <a:buAutoNum type="arabicPeriod"/>
            </a:pPr>
            <a:r>
              <a:rPr lang="en-US" sz="1100" dirty="0" smtClean="0"/>
              <a:t>1,000 _____-9</a:t>
            </a:r>
          </a:p>
          <a:p>
            <a:pPr marL="228600" indent="-228600">
              <a:buAutoNum type="arabicPeriod"/>
            </a:pPr>
            <a:endParaRPr lang="en-US" sz="1100" dirty="0" smtClean="0"/>
          </a:p>
          <a:p>
            <a:pPr marL="228600" indent="-228600">
              <a:buAutoNum type="arabicPeriod"/>
            </a:pPr>
            <a:r>
              <a:rPr lang="en-US" sz="1100" dirty="0" smtClean="0"/>
              <a:t>23 _____ 32</a:t>
            </a:r>
          </a:p>
          <a:p>
            <a:pPr marL="228600" indent="-228600">
              <a:buAutoNum type="arabicPeriod"/>
            </a:pPr>
            <a:endParaRPr lang="en-US" sz="1100" dirty="0" smtClean="0"/>
          </a:p>
          <a:p>
            <a:pPr marL="228600" indent="-228600">
              <a:buAutoNum type="arabicPeriod"/>
            </a:pPr>
            <a:r>
              <a:rPr lang="en-US" sz="1100" dirty="0" smtClean="0"/>
              <a:t>-23 _____ -32</a:t>
            </a:r>
          </a:p>
          <a:p>
            <a:pPr marL="228600" indent="-228600">
              <a:buAutoNum type="arabicPeriod"/>
            </a:pPr>
            <a:endParaRPr lang="en-US" sz="1100" dirty="0" smtClean="0"/>
          </a:p>
          <a:p>
            <a:pPr marL="228600" indent="-228600">
              <a:buAutoNum type="arabicPeriod"/>
            </a:pPr>
            <a:r>
              <a:rPr lang="en-US" sz="1100" dirty="0" smtClean="0"/>
              <a:t>-798 _____ -798</a:t>
            </a:r>
          </a:p>
          <a:p>
            <a:pPr marL="228600" indent="-228600">
              <a:buAutoNum type="arabicPeriod"/>
            </a:pPr>
            <a:endParaRPr lang="en-US" sz="1100" dirty="0" smtClean="0"/>
          </a:p>
          <a:p>
            <a:pPr marL="228600" indent="-228600">
              <a:buAutoNum type="arabicPeriod"/>
            </a:pPr>
            <a:r>
              <a:rPr lang="en-US" sz="1100" dirty="0" smtClean="0"/>
              <a:t>43 _____ -34</a:t>
            </a:r>
          </a:p>
          <a:p>
            <a:pPr marL="228600" indent="-228600">
              <a:buAutoNum type="arabicPeriod"/>
            </a:pPr>
            <a:endParaRPr lang="en-US" sz="1100" dirty="0" smtClean="0"/>
          </a:p>
          <a:p>
            <a:pPr marL="228600" indent="-228600">
              <a:buAutoNum type="arabicPeriod"/>
            </a:pPr>
            <a:r>
              <a:rPr lang="en-US" sz="1100" dirty="0" smtClean="0"/>
              <a:t>2 _____ 0</a:t>
            </a:r>
          </a:p>
          <a:p>
            <a:pPr marL="228600" indent="-228600">
              <a:buAutoNum type="arabicPeriod"/>
            </a:pPr>
            <a:endParaRPr lang="en-US" sz="1100" dirty="0" smtClean="0"/>
          </a:p>
          <a:p>
            <a:pPr marL="228600" indent="-228600">
              <a:buAutoNum type="arabicPeriod"/>
            </a:pPr>
            <a:r>
              <a:rPr lang="en-US" sz="1100" dirty="0" smtClean="0"/>
              <a:t>-100 _____ 10</a:t>
            </a:r>
            <a:endParaRPr lang="en-US" sz="1100" dirty="0"/>
          </a:p>
        </p:txBody>
      </p:sp>
      <p:sp>
        <p:nvSpPr>
          <p:cNvPr id="4" name="Slide Number Placeholder 3"/>
          <p:cNvSpPr>
            <a:spLocks noGrp="1"/>
          </p:cNvSpPr>
          <p:nvPr>
            <p:ph type="sldNum" sz="quarter" idx="10"/>
          </p:nvPr>
        </p:nvSpPr>
        <p:spPr/>
        <p:txBody>
          <a:bodyPr/>
          <a:lstStyle/>
          <a:p>
            <a:fld id="{3FA9F24C-E15E-4742-A664-312100850E49}" type="slidenum">
              <a:rPr lang="en-US" smtClean="0"/>
              <a:t>9</a:t>
            </a:fld>
            <a:endParaRPr lang="en-US"/>
          </a:p>
        </p:txBody>
      </p:sp>
      <p:sp>
        <p:nvSpPr>
          <p:cNvPr id="5" name="TextBox 4"/>
          <p:cNvSpPr txBox="1"/>
          <p:nvPr/>
        </p:nvSpPr>
        <p:spPr>
          <a:xfrm>
            <a:off x="3149601" y="72404"/>
            <a:ext cx="3022600" cy="369332"/>
          </a:xfrm>
          <a:prstGeom prst="rect">
            <a:avLst/>
          </a:prstGeom>
          <a:noFill/>
        </p:spPr>
        <p:txBody>
          <a:bodyPr wrap="square" rtlCol="0">
            <a:spAutoFit/>
          </a:bodyPr>
          <a:lstStyle/>
          <a:p>
            <a:r>
              <a:rPr lang="en-US" dirty="0" smtClean="0"/>
              <a:t>Name		#</a:t>
            </a:r>
            <a:endParaRPr lang="en-US" dirty="0"/>
          </a:p>
        </p:txBody>
      </p:sp>
      <p:sp>
        <p:nvSpPr>
          <p:cNvPr id="6" name="Notes Placeholder 2"/>
          <p:cNvSpPr txBox="1">
            <a:spLocks/>
          </p:cNvSpPr>
          <p:nvPr/>
        </p:nvSpPr>
        <p:spPr>
          <a:xfrm>
            <a:off x="3429000" y="3897168"/>
            <a:ext cx="2743200" cy="414020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sz="1100" dirty="0" smtClean="0"/>
              <a:t> Be careful with the absolute value!</a:t>
            </a:r>
          </a:p>
          <a:p>
            <a:endParaRPr lang="en-US" sz="1100" dirty="0" smtClean="0"/>
          </a:p>
          <a:p>
            <a:pPr marL="228600" indent="-228600">
              <a:buAutoNum type="arabicPeriod"/>
            </a:pPr>
            <a:r>
              <a:rPr lang="en-US" sz="1100" dirty="0"/>
              <a:t>|</a:t>
            </a:r>
            <a:r>
              <a:rPr lang="en-US" sz="1100" dirty="0" smtClean="0"/>
              <a:t>-5| </a:t>
            </a:r>
            <a:r>
              <a:rPr lang="en-US" sz="1100" dirty="0"/>
              <a:t>____ </a:t>
            </a:r>
            <a:r>
              <a:rPr lang="en-US" sz="1100" dirty="0" smtClean="0"/>
              <a:t>5</a:t>
            </a:r>
          </a:p>
          <a:p>
            <a:pPr marL="228600" indent="-228600">
              <a:buAutoNum type="arabicPeriod"/>
            </a:pPr>
            <a:endParaRPr lang="en-US" sz="1100" dirty="0"/>
          </a:p>
          <a:p>
            <a:pPr marL="228600" indent="-228600">
              <a:buAutoNum type="arabicPeriod"/>
            </a:pPr>
            <a:r>
              <a:rPr lang="en-US" sz="1100" dirty="0" smtClean="0"/>
              <a:t>|100| </a:t>
            </a:r>
            <a:r>
              <a:rPr lang="en-US" sz="1100" dirty="0"/>
              <a:t>_____ </a:t>
            </a:r>
            <a:r>
              <a:rPr lang="en-US" sz="1100" dirty="0" smtClean="0"/>
              <a:t>10</a:t>
            </a:r>
          </a:p>
          <a:p>
            <a:pPr marL="228600" indent="-228600">
              <a:buAutoNum type="arabicPeriod"/>
            </a:pPr>
            <a:endParaRPr lang="en-US" sz="1100" dirty="0"/>
          </a:p>
          <a:p>
            <a:pPr marL="228600" indent="-228600">
              <a:buAutoNum type="arabicPeriod"/>
            </a:pPr>
            <a:r>
              <a:rPr lang="en-US" sz="1100" dirty="0" smtClean="0"/>
              <a:t>|-25| </a:t>
            </a:r>
            <a:r>
              <a:rPr lang="en-US" sz="1100" dirty="0"/>
              <a:t>____ </a:t>
            </a:r>
            <a:r>
              <a:rPr lang="en-US" sz="1100" dirty="0" smtClean="0"/>
              <a:t>0</a:t>
            </a:r>
          </a:p>
          <a:p>
            <a:pPr marL="228600" indent="-228600">
              <a:buAutoNum type="arabicPeriod"/>
            </a:pPr>
            <a:endParaRPr lang="en-US" sz="1100" dirty="0"/>
          </a:p>
          <a:p>
            <a:pPr marL="228600" indent="-228600">
              <a:buAutoNum type="arabicPeriod"/>
            </a:pPr>
            <a:r>
              <a:rPr lang="en-US" sz="1100" dirty="0" smtClean="0"/>
              <a:t>|1,000| </a:t>
            </a:r>
            <a:r>
              <a:rPr lang="en-US" sz="1100" dirty="0"/>
              <a:t>_____-</a:t>
            </a:r>
            <a:r>
              <a:rPr lang="en-US" sz="1100" dirty="0" smtClean="0"/>
              <a:t>9</a:t>
            </a:r>
          </a:p>
          <a:p>
            <a:pPr marL="228600" indent="-228600">
              <a:buAutoNum type="arabicPeriod"/>
            </a:pPr>
            <a:endParaRPr lang="en-US" sz="1100" dirty="0"/>
          </a:p>
          <a:p>
            <a:pPr marL="228600" indent="-228600">
              <a:buAutoNum type="arabicPeriod"/>
            </a:pPr>
            <a:r>
              <a:rPr lang="en-US" sz="1100" dirty="0" smtClean="0"/>
              <a:t>|-32| </a:t>
            </a:r>
            <a:r>
              <a:rPr lang="en-US" sz="1100" dirty="0"/>
              <a:t>_____ </a:t>
            </a:r>
            <a:r>
              <a:rPr lang="en-US" sz="1100" dirty="0" smtClean="0"/>
              <a:t>|32|</a:t>
            </a:r>
          </a:p>
          <a:p>
            <a:pPr marL="228600" indent="-228600">
              <a:buAutoNum type="arabicPeriod"/>
            </a:pPr>
            <a:endParaRPr lang="en-US" sz="1100" dirty="0"/>
          </a:p>
          <a:p>
            <a:pPr marL="228600" indent="-228600">
              <a:buAutoNum type="arabicPeriod"/>
            </a:pPr>
            <a:r>
              <a:rPr lang="en-US" sz="1100" dirty="0"/>
              <a:t>-23 _____ </a:t>
            </a:r>
            <a:r>
              <a:rPr lang="en-US" sz="1100" dirty="0" smtClean="0"/>
              <a:t>|-32|</a:t>
            </a:r>
          </a:p>
          <a:p>
            <a:pPr marL="228600" indent="-228600">
              <a:buAutoNum type="arabicPeriod"/>
            </a:pPr>
            <a:endParaRPr lang="en-US" sz="1100" dirty="0"/>
          </a:p>
          <a:p>
            <a:pPr marL="228600" indent="-228600">
              <a:buAutoNum type="arabicPeriod"/>
            </a:pPr>
            <a:r>
              <a:rPr lang="en-US" sz="1100" dirty="0"/>
              <a:t>-798 _____ </a:t>
            </a:r>
            <a:r>
              <a:rPr lang="en-US" sz="1100" dirty="0" smtClean="0"/>
              <a:t>|-798|</a:t>
            </a:r>
          </a:p>
          <a:p>
            <a:pPr marL="228600" indent="-228600">
              <a:buAutoNum type="arabicPeriod"/>
            </a:pPr>
            <a:endParaRPr lang="en-US" sz="1100" dirty="0"/>
          </a:p>
          <a:p>
            <a:pPr marL="228600" indent="-228600">
              <a:buAutoNum type="arabicPeriod"/>
            </a:pPr>
            <a:r>
              <a:rPr lang="en-US" sz="1100" dirty="0" smtClean="0"/>
              <a:t>|43| </a:t>
            </a:r>
            <a:r>
              <a:rPr lang="en-US" sz="1100" dirty="0"/>
              <a:t>_____ </a:t>
            </a:r>
            <a:r>
              <a:rPr lang="en-US" sz="1100" dirty="0" smtClean="0"/>
              <a:t>|-34|</a:t>
            </a:r>
          </a:p>
          <a:p>
            <a:pPr marL="228600" indent="-228600">
              <a:buAutoNum type="arabicPeriod"/>
            </a:pPr>
            <a:endParaRPr lang="en-US" sz="1100" dirty="0"/>
          </a:p>
          <a:p>
            <a:pPr marL="228600" indent="-228600">
              <a:buAutoNum type="arabicPeriod"/>
            </a:pPr>
            <a:r>
              <a:rPr lang="en-US" sz="1100" dirty="0" smtClean="0"/>
              <a:t>|2| </a:t>
            </a:r>
            <a:r>
              <a:rPr lang="en-US" sz="1100" dirty="0"/>
              <a:t>_____ </a:t>
            </a:r>
            <a:r>
              <a:rPr lang="en-US" sz="1100" dirty="0" smtClean="0"/>
              <a:t>0</a:t>
            </a:r>
          </a:p>
          <a:p>
            <a:pPr marL="228600" indent="-228600">
              <a:buAutoNum type="arabicPeriod"/>
            </a:pPr>
            <a:endParaRPr lang="en-US" sz="1100" dirty="0"/>
          </a:p>
          <a:p>
            <a:pPr marL="228600" indent="-228600">
              <a:buAutoNum type="arabicPeriod"/>
            </a:pPr>
            <a:r>
              <a:rPr lang="en-US" sz="1100" dirty="0"/>
              <a:t>-100 _____ </a:t>
            </a:r>
            <a:r>
              <a:rPr lang="en-US" sz="1100" dirty="0" smtClean="0"/>
              <a:t>|10|</a:t>
            </a:r>
            <a:endParaRPr lang="en-US" sz="1100" dirty="0"/>
          </a:p>
          <a:p>
            <a:endParaRPr lang="en-US" sz="1100" dirty="0"/>
          </a:p>
        </p:txBody>
      </p:sp>
    </p:spTree>
    <p:extLst>
      <p:ext uri="{BB962C8B-B14F-4D97-AF65-F5344CB8AC3E}">
        <p14:creationId xmlns:p14="http://schemas.microsoft.com/office/powerpoint/2010/main" val="192009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09323B-0182-4114-81F9-771272009A33}"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1818533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9323B-0182-4114-81F9-771272009A33}"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1474861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9323B-0182-4114-81F9-771272009A33}"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70352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09323B-0182-4114-81F9-771272009A33}"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318433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209323B-0182-4114-81F9-771272009A33}"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200004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09323B-0182-4114-81F9-771272009A33}"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213622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09323B-0182-4114-81F9-771272009A33}" type="datetimeFigureOut">
              <a:rPr lang="en-US" smtClean="0"/>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265114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09323B-0182-4114-81F9-771272009A33}" type="datetimeFigureOut">
              <a:rPr lang="en-US" smtClean="0"/>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2694162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9323B-0182-4114-81F9-771272009A33}" type="datetimeFigureOut">
              <a:rPr lang="en-US" smtClean="0"/>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306423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09323B-0182-4114-81F9-771272009A33}"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199758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09323B-0182-4114-81F9-771272009A33}"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A280-3B42-47E4-9E75-9966778877CB}" type="slidenum">
              <a:rPr lang="en-US" smtClean="0"/>
              <a:t>‹#›</a:t>
            </a:fld>
            <a:endParaRPr lang="en-US"/>
          </a:p>
        </p:txBody>
      </p:sp>
    </p:spTree>
    <p:extLst>
      <p:ext uri="{BB962C8B-B14F-4D97-AF65-F5344CB8AC3E}">
        <p14:creationId xmlns:p14="http://schemas.microsoft.com/office/powerpoint/2010/main" val="252527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9323B-0182-4114-81F9-771272009A33}" type="datetimeFigureOut">
              <a:rPr lang="en-US" smtClean="0"/>
              <a:t>5/6/2021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BA280-3B42-47E4-9E75-9966778877CB}" type="slidenum">
              <a:rPr lang="en-US" smtClean="0"/>
              <a:t>‹#›</a:t>
            </a:fld>
            <a:endParaRPr lang="en-US"/>
          </a:p>
        </p:txBody>
      </p:sp>
    </p:spTree>
    <p:extLst>
      <p:ext uri="{BB962C8B-B14F-4D97-AF65-F5344CB8AC3E}">
        <p14:creationId xmlns:p14="http://schemas.microsoft.com/office/powerpoint/2010/main" val="943770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2.xml"/><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17.xml"/><Relationship Id="rId5" Type="http://schemas.openxmlformats.org/officeDocument/2006/relationships/slide" Target="slide4.xml"/><Relationship Id="rId10" Type="http://schemas.openxmlformats.org/officeDocument/2006/relationships/slide" Target="slide16.xml"/><Relationship Id="rId4" Type="http://schemas.openxmlformats.org/officeDocument/2006/relationships/slide" Target="slide3.xml"/><Relationship Id="rId9" Type="http://schemas.openxmlformats.org/officeDocument/2006/relationships/slide" Target="slide14.xml"/></Relationships>
</file>

<file path=ppt/slides/_rels/slide10.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jpeg"/><Relationship Id="rId10" Type="http://schemas.openxmlformats.org/officeDocument/2006/relationships/image" Target="../media/image20.png"/><Relationship Id="rId4" Type="http://schemas.openxmlformats.org/officeDocument/2006/relationships/image" Target="../media/image14.jpeg"/><Relationship Id="rId9"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Integers</a:t>
            </a:r>
            <a:endParaRPr lang="en-US" dirty="0"/>
          </a:p>
        </p:txBody>
      </p:sp>
      <p:sp>
        <p:nvSpPr>
          <p:cNvPr id="3" name="Subtitle 2"/>
          <p:cNvSpPr>
            <a:spLocks noGrp="1"/>
          </p:cNvSpPr>
          <p:nvPr>
            <p:ph type="subTitle" idx="1"/>
          </p:nvPr>
        </p:nvSpPr>
        <p:spPr/>
        <p:txBody>
          <a:bodyPr>
            <a:normAutofit/>
          </a:bodyPr>
          <a:lstStyle/>
          <a:p>
            <a:r>
              <a:rPr lang="en-US" dirty="0" smtClean="0">
                <a:hlinkClick r:id="rId3" action="ppaction://hlinksldjump"/>
              </a:rPr>
              <a:t>definition</a:t>
            </a:r>
            <a:r>
              <a:rPr lang="en-US" dirty="0" smtClean="0"/>
              <a:t> • </a:t>
            </a:r>
            <a:r>
              <a:rPr lang="en-US" dirty="0" smtClean="0">
                <a:hlinkClick r:id="rId4" action="ppaction://hlinksldjump"/>
              </a:rPr>
              <a:t>uses</a:t>
            </a:r>
            <a:r>
              <a:rPr lang="en-US" dirty="0" smtClean="0"/>
              <a:t> • </a:t>
            </a:r>
            <a:r>
              <a:rPr lang="en-US" dirty="0" smtClean="0">
                <a:hlinkClick r:id="rId5" action="ppaction://hlinksldjump"/>
              </a:rPr>
              <a:t>number </a:t>
            </a:r>
            <a:r>
              <a:rPr lang="en-US" dirty="0">
                <a:hlinkClick r:id="rId5" action="ppaction://hlinksldjump"/>
              </a:rPr>
              <a:t>line</a:t>
            </a:r>
            <a:r>
              <a:rPr lang="en-US" dirty="0"/>
              <a:t> </a:t>
            </a:r>
          </a:p>
          <a:p>
            <a:r>
              <a:rPr lang="en-US" dirty="0" smtClean="0">
                <a:hlinkClick r:id="rId6" action="ppaction://hlinksldjump"/>
              </a:rPr>
              <a:t>absolute value</a:t>
            </a:r>
            <a:r>
              <a:rPr lang="en-US" dirty="0" smtClean="0"/>
              <a:t> • </a:t>
            </a:r>
            <a:r>
              <a:rPr lang="en-US" dirty="0">
                <a:hlinkClick r:id="rId7" action="ppaction://hlinksldjump"/>
              </a:rPr>
              <a:t>comparing</a:t>
            </a:r>
            <a:r>
              <a:rPr lang="en-US" dirty="0"/>
              <a:t> </a:t>
            </a:r>
            <a:r>
              <a:rPr lang="en-US" dirty="0" smtClean="0"/>
              <a:t>• </a:t>
            </a:r>
            <a:r>
              <a:rPr lang="en-US" dirty="0" smtClean="0">
                <a:hlinkClick r:id="rId7" action="ppaction://hlinksldjump"/>
              </a:rPr>
              <a:t>operations </a:t>
            </a:r>
            <a:r>
              <a:rPr lang="en-US" dirty="0">
                <a:hlinkClick r:id="rId7" action="ppaction://hlinksldjump"/>
              </a:rPr>
              <a:t>on </a:t>
            </a:r>
            <a:r>
              <a:rPr lang="en-US" dirty="0" smtClean="0">
                <a:hlinkClick r:id="rId7" action="ppaction://hlinksldjump"/>
              </a:rPr>
              <a:t>integers</a:t>
            </a:r>
            <a:endParaRPr lang="en-US" dirty="0" smtClean="0"/>
          </a:p>
          <a:p>
            <a:r>
              <a:rPr lang="en-US" dirty="0" smtClean="0">
                <a:hlinkClick r:id="rId8" action="ppaction://hlinksldjump"/>
              </a:rPr>
              <a:t>adding</a:t>
            </a:r>
            <a:r>
              <a:rPr lang="en-US" dirty="0" smtClean="0"/>
              <a:t> • </a:t>
            </a:r>
            <a:r>
              <a:rPr lang="en-US" dirty="0" smtClean="0">
                <a:hlinkClick r:id="rId9" action="ppaction://hlinksldjump"/>
              </a:rPr>
              <a:t>subtracting</a:t>
            </a:r>
            <a:r>
              <a:rPr lang="en-US" dirty="0" smtClean="0"/>
              <a:t> • </a:t>
            </a:r>
            <a:r>
              <a:rPr lang="en-US" dirty="0" smtClean="0">
                <a:hlinkClick r:id="rId10" action="ppaction://hlinksldjump"/>
              </a:rPr>
              <a:t>multiplying and dividing</a:t>
            </a:r>
            <a:r>
              <a:rPr lang="en-US" dirty="0"/>
              <a:t> </a:t>
            </a:r>
            <a:r>
              <a:rPr lang="en-US" dirty="0" smtClean="0"/>
              <a:t>• </a:t>
            </a:r>
            <a:r>
              <a:rPr lang="en-US" dirty="0" smtClean="0">
                <a:hlinkClick r:id="rId11" action="ppaction://hlinksldjump"/>
              </a:rPr>
              <a:t>exponents</a:t>
            </a:r>
            <a:endParaRPr lang="en-US" dirty="0"/>
          </a:p>
        </p:txBody>
      </p:sp>
    </p:spTree>
    <p:extLst>
      <p:ext uri="{BB962C8B-B14F-4D97-AF65-F5344CB8AC3E}">
        <p14:creationId xmlns:p14="http://schemas.microsoft.com/office/powerpoint/2010/main" val="3118513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Operations with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8223143" y="116886"/>
            <a:ext cx="3307975" cy="1077218"/>
          </a:xfrm>
          <a:prstGeom prst="rect">
            <a:avLst/>
          </a:prstGeom>
          <a:noFill/>
          <a:ln>
            <a:solidFill>
              <a:schemeClr val="tx1"/>
            </a:solidFill>
          </a:ln>
        </p:spPr>
        <p:txBody>
          <a:bodyPr wrap="square" rtlCol="0">
            <a:spAutoFit/>
          </a:bodyPr>
          <a:lstStyle/>
          <a:p>
            <a:r>
              <a:rPr lang="en-US" sz="1600" b="1" dirty="0" smtClean="0">
                <a:solidFill>
                  <a:srgbClr val="00B050"/>
                </a:solidFill>
              </a:rPr>
              <a:t>Operation</a:t>
            </a:r>
          </a:p>
          <a:p>
            <a:r>
              <a:rPr lang="en-US" sz="1600" dirty="0" smtClean="0"/>
              <a:t>A mathematical process such as addition, subtraction, multiplication, division, absolute value, square root… </a:t>
            </a:r>
            <a:endParaRPr lang="en-US" sz="1600" dirty="0"/>
          </a:p>
        </p:txBody>
      </p:sp>
      <p:sp>
        <p:nvSpPr>
          <p:cNvPr id="3" name="TextBox 2"/>
          <p:cNvSpPr txBox="1"/>
          <p:nvPr/>
        </p:nvSpPr>
        <p:spPr>
          <a:xfrm>
            <a:off x="596900" y="1237129"/>
            <a:ext cx="10994465" cy="1754326"/>
          </a:xfrm>
          <a:prstGeom prst="rect">
            <a:avLst/>
          </a:prstGeom>
          <a:noFill/>
        </p:spPr>
        <p:txBody>
          <a:bodyPr wrap="square" rtlCol="0">
            <a:spAutoFit/>
          </a:bodyPr>
          <a:lstStyle/>
          <a:p>
            <a:r>
              <a:rPr lang="en-US" dirty="0" smtClean="0"/>
              <a:t>There are special considerations when computing with integers.  The same way we can't make a negative balance on our bank account disappear just by wishing it, we can't get rid of a negative by ignoring it. </a:t>
            </a:r>
          </a:p>
          <a:p>
            <a:endParaRPr lang="en-US" dirty="0"/>
          </a:p>
          <a:p>
            <a:r>
              <a:rPr lang="en-US" dirty="0" smtClean="0"/>
              <a:t>We have to consider the view point – if I am on the roof of a 3 story building, I am looking down about 40 feet (-40 feet). A person looking up to me would have to look up 35 feet (+35). A bill I owe is a negative for me and a positive for the company.  Making a payment is a negative for your bank account but a positive for the credit account. </a:t>
            </a:r>
            <a:endParaRPr lang="en-US" dirty="0"/>
          </a:p>
        </p:txBody>
      </p:sp>
      <p:grpSp>
        <p:nvGrpSpPr>
          <p:cNvPr id="29" name="Group 28"/>
          <p:cNvGrpSpPr/>
          <p:nvPr/>
        </p:nvGrpSpPr>
        <p:grpSpPr>
          <a:xfrm>
            <a:off x="6983201" y="3122056"/>
            <a:ext cx="5104210" cy="3660901"/>
            <a:chOff x="6720920" y="3034248"/>
            <a:chExt cx="5104210" cy="3660901"/>
          </a:xfrm>
        </p:grpSpPr>
        <p:pic>
          <p:nvPicPr>
            <p:cNvPr id="5" name="Picture 4"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0920" y="3087533"/>
              <a:ext cx="383834" cy="592640"/>
            </a:xfrm>
            <a:prstGeom prst="rect">
              <a:avLst/>
            </a:prstGeom>
          </p:spPr>
        </p:pic>
        <p:pic>
          <p:nvPicPr>
            <p:cNvPr id="6" name="Picture 5" descr="Five bucks can still buy holiday joy | The Meat &amp; Potatoe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19529" y="4335526"/>
              <a:ext cx="1203884" cy="484563"/>
            </a:xfrm>
            <a:prstGeom prst="rect">
              <a:avLst/>
            </a:prstGeom>
          </p:spPr>
        </p:pic>
        <p:sp>
          <p:nvSpPr>
            <p:cNvPr id="7" name="TextBox 6"/>
            <p:cNvSpPr txBox="1"/>
            <p:nvPr/>
          </p:nvSpPr>
          <p:spPr>
            <a:xfrm>
              <a:off x="7104754" y="3034248"/>
              <a:ext cx="1227644" cy="1200329"/>
            </a:xfrm>
            <a:prstGeom prst="rect">
              <a:avLst/>
            </a:prstGeom>
            <a:noFill/>
          </p:spPr>
          <p:txBody>
            <a:bodyPr wrap="square" rtlCol="0">
              <a:spAutoFit/>
            </a:bodyPr>
            <a:lstStyle/>
            <a:p>
              <a:r>
                <a:rPr lang="en-US" dirty="0" smtClean="0"/>
                <a:t>Cost $1 </a:t>
              </a:r>
            </a:p>
            <a:p>
              <a:r>
                <a:rPr lang="en-US" dirty="0" smtClean="0"/>
                <a:t>Or -$1 from your wallet</a:t>
              </a:r>
              <a:endParaRPr lang="en-US" dirty="0"/>
            </a:p>
          </p:txBody>
        </p:sp>
        <p:pic>
          <p:nvPicPr>
            <p:cNvPr id="9" name="Picture 8"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7702" y="3122056"/>
              <a:ext cx="383834" cy="592640"/>
            </a:xfrm>
            <a:prstGeom prst="rect">
              <a:avLst/>
            </a:prstGeom>
          </p:spPr>
        </p:pic>
        <p:pic>
          <p:nvPicPr>
            <p:cNvPr id="10" name="Picture 9"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5725" y="3108249"/>
              <a:ext cx="383834" cy="592640"/>
            </a:xfrm>
            <a:prstGeom prst="rect">
              <a:avLst/>
            </a:prstGeom>
          </p:spPr>
        </p:pic>
        <p:pic>
          <p:nvPicPr>
            <p:cNvPr id="11" name="Picture 10"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73748" y="3108250"/>
              <a:ext cx="383834" cy="592640"/>
            </a:xfrm>
            <a:prstGeom prst="rect">
              <a:avLst/>
            </a:prstGeom>
          </p:spPr>
        </p:pic>
        <p:sp>
          <p:nvSpPr>
            <p:cNvPr id="8" name="TextBox 7"/>
            <p:cNvSpPr txBox="1"/>
            <p:nvPr/>
          </p:nvSpPr>
          <p:spPr>
            <a:xfrm>
              <a:off x="8522852" y="3776251"/>
              <a:ext cx="1448170" cy="369332"/>
            </a:xfrm>
            <a:prstGeom prst="rect">
              <a:avLst/>
            </a:prstGeom>
            <a:noFill/>
          </p:spPr>
          <p:txBody>
            <a:bodyPr wrap="square" rtlCol="0">
              <a:spAutoFit/>
            </a:bodyPr>
            <a:lstStyle/>
            <a:p>
              <a:r>
                <a:rPr lang="en-US" dirty="0" smtClean="0"/>
                <a:t>3 • (-1) = -3</a:t>
              </a:r>
              <a:endParaRPr lang="en-US" dirty="0"/>
            </a:p>
          </p:txBody>
        </p:sp>
        <p:sp>
          <p:nvSpPr>
            <p:cNvPr id="13" name="TextBox 12"/>
            <p:cNvSpPr txBox="1"/>
            <p:nvPr/>
          </p:nvSpPr>
          <p:spPr>
            <a:xfrm>
              <a:off x="10154428" y="3037587"/>
              <a:ext cx="1227644" cy="646331"/>
            </a:xfrm>
            <a:prstGeom prst="rect">
              <a:avLst/>
            </a:prstGeom>
            <a:noFill/>
          </p:spPr>
          <p:txBody>
            <a:bodyPr wrap="square" rtlCol="0">
              <a:spAutoFit/>
            </a:bodyPr>
            <a:lstStyle/>
            <a:p>
              <a:r>
                <a:rPr lang="en-US" dirty="0" smtClean="0"/>
                <a:t>-$3 from your wallet</a:t>
              </a:r>
              <a:endParaRPr lang="en-US" dirty="0"/>
            </a:p>
          </p:txBody>
        </p:sp>
        <p:pic>
          <p:nvPicPr>
            <p:cNvPr id="14" name="Picture 13"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4635" y="4213762"/>
              <a:ext cx="383834" cy="592640"/>
            </a:xfrm>
            <a:prstGeom prst="rect">
              <a:avLst/>
            </a:prstGeom>
          </p:spPr>
        </p:pic>
        <p:pic>
          <p:nvPicPr>
            <p:cNvPr id="15" name="Picture 14"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2658" y="4199955"/>
              <a:ext cx="383834" cy="592640"/>
            </a:xfrm>
            <a:prstGeom prst="rect">
              <a:avLst/>
            </a:prstGeom>
          </p:spPr>
        </p:pic>
        <p:pic>
          <p:nvPicPr>
            <p:cNvPr id="16" name="Picture 15" descr="Food clip ar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0681" y="4199956"/>
              <a:ext cx="383834" cy="592640"/>
            </a:xfrm>
            <a:prstGeom prst="rect">
              <a:avLst/>
            </a:prstGeom>
          </p:spPr>
        </p:pic>
        <p:sp>
          <p:nvSpPr>
            <p:cNvPr id="12" name="TextBox 11"/>
            <p:cNvSpPr txBox="1"/>
            <p:nvPr/>
          </p:nvSpPr>
          <p:spPr>
            <a:xfrm>
              <a:off x="8194305" y="4392145"/>
              <a:ext cx="230752" cy="369332"/>
            </a:xfrm>
            <a:prstGeom prst="rect">
              <a:avLst/>
            </a:prstGeom>
            <a:noFill/>
          </p:spPr>
          <p:txBody>
            <a:bodyPr wrap="square" rtlCol="0">
              <a:spAutoFit/>
            </a:bodyPr>
            <a:lstStyle/>
            <a:p>
              <a:r>
                <a:rPr lang="en-US" dirty="0" smtClean="0"/>
                <a:t>+</a:t>
              </a:r>
              <a:endParaRPr lang="en-US" dirty="0"/>
            </a:p>
          </p:txBody>
        </p:sp>
        <p:sp>
          <p:nvSpPr>
            <p:cNvPr id="17" name="TextBox 16"/>
            <p:cNvSpPr txBox="1"/>
            <p:nvPr/>
          </p:nvSpPr>
          <p:spPr>
            <a:xfrm>
              <a:off x="7720750" y="4967509"/>
              <a:ext cx="3602611" cy="369332"/>
            </a:xfrm>
            <a:prstGeom prst="rect">
              <a:avLst/>
            </a:prstGeom>
            <a:noFill/>
          </p:spPr>
          <p:txBody>
            <a:bodyPr wrap="square" rtlCol="0">
              <a:spAutoFit/>
            </a:bodyPr>
            <a:lstStyle/>
            <a:p>
              <a:r>
                <a:rPr lang="en-US" dirty="0" smtClean="0"/>
                <a:t>$5     +            (-$3)       </a:t>
              </a:r>
              <a:r>
                <a:rPr lang="en-US" dirty="0"/>
                <a:t> </a:t>
              </a:r>
              <a:r>
                <a:rPr lang="en-US" dirty="0" smtClean="0"/>
                <a:t>     =             $2   </a:t>
              </a:r>
              <a:endParaRPr lang="en-US" dirty="0"/>
            </a:p>
          </p:txBody>
        </p:sp>
        <p:pic>
          <p:nvPicPr>
            <p:cNvPr id="18" name="Picture 17" descr="The Vantage Point: What is Money?"/>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28729" y="4203588"/>
              <a:ext cx="1144001" cy="483341"/>
            </a:xfrm>
            <a:prstGeom prst="rect">
              <a:avLst/>
            </a:prstGeom>
          </p:spPr>
        </p:pic>
        <p:pic>
          <p:nvPicPr>
            <p:cNvPr id="20" name="Picture 19" descr="The Vantage Point: What is Money?"/>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81129" y="4355988"/>
              <a:ext cx="1144001" cy="483341"/>
            </a:xfrm>
            <a:prstGeom prst="rect">
              <a:avLst/>
            </a:prstGeom>
          </p:spPr>
        </p:pic>
        <p:sp>
          <p:nvSpPr>
            <p:cNvPr id="19" name="Rectangle 18"/>
            <p:cNvSpPr/>
            <p:nvPr/>
          </p:nvSpPr>
          <p:spPr>
            <a:xfrm>
              <a:off x="10065390" y="4378811"/>
              <a:ext cx="313303" cy="369332"/>
            </a:xfrm>
            <a:prstGeom prst="rect">
              <a:avLst/>
            </a:prstGeom>
          </p:spPr>
          <p:txBody>
            <a:bodyPr wrap="square">
              <a:spAutoFit/>
            </a:bodyPr>
            <a:lstStyle/>
            <a:p>
              <a:r>
                <a:rPr lang="en-US" dirty="0"/>
                <a:t>= </a:t>
              </a:r>
            </a:p>
          </p:txBody>
        </p:sp>
        <p:pic>
          <p:nvPicPr>
            <p:cNvPr id="22" name="Picture 21" descr="Five bucks can still buy holiday joy | The Meat &amp; Potatoe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19529" y="5693834"/>
              <a:ext cx="1203884" cy="484563"/>
            </a:xfrm>
            <a:prstGeom prst="rect">
              <a:avLst/>
            </a:prstGeom>
          </p:spPr>
        </p:pic>
        <p:sp>
          <p:nvSpPr>
            <p:cNvPr id="26" name="TextBox 25"/>
            <p:cNvSpPr txBox="1"/>
            <p:nvPr/>
          </p:nvSpPr>
          <p:spPr>
            <a:xfrm>
              <a:off x="8194305" y="5750453"/>
              <a:ext cx="230752" cy="369332"/>
            </a:xfrm>
            <a:prstGeom prst="rect">
              <a:avLst/>
            </a:prstGeom>
            <a:noFill/>
          </p:spPr>
          <p:txBody>
            <a:bodyPr wrap="square" rtlCol="0">
              <a:spAutoFit/>
            </a:bodyPr>
            <a:lstStyle/>
            <a:p>
              <a:r>
                <a:rPr lang="en-US" dirty="0" smtClean="0"/>
                <a:t>+</a:t>
              </a:r>
              <a:endParaRPr lang="en-US" dirty="0"/>
            </a:p>
          </p:txBody>
        </p:sp>
        <p:sp>
          <p:nvSpPr>
            <p:cNvPr id="27" name="TextBox 26"/>
            <p:cNvSpPr txBox="1"/>
            <p:nvPr/>
          </p:nvSpPr>
          <p:spPr>
            <a:xfrm>
              <a:off x="7720750" y="6325817"/>
              <a:ext cx="4058873" cy="369332"/>
            </a:xfrm>
            <a:prstGeom prst="rect">
              <a:avLst/>
            </a:prstGeom>
            <a:noFill/>
          </p:spPr>
          <p:txBody>
            <a:bodyPr wrap="square" rtlCol="0">
              <a:spAutoFit/>
            </a:bodyPr>
            <a:lstStyle/>
            <a:p>
              <a:r>
                <a:rPr lang="en-US" dirty="0" smtClean="0"/>
                <a:t>$5     +            (-$6)             =             -$1   </a:t>
              </a:r>
              <a:endParaRPr lang="en-US" dirty="0"/>
            </a:p>
          </p:txBody>
        </p:sp>
        <p:sp>
          <p:nvSpPr>
            <p:cNvPr id="30" name="Rectangle 29"/>
            <p:cNvSpPr/>
            <p:nvPr/>
          </p:nvSpPr>
          <p:spPr>
            <a:xfrm>
              <a:off x="10065390" y="5737119"/>
              <a:ext cx="352982" cy="369332"/>
            </a:xfrm>
            <a:prstGeom prst="rect">
              <a:avLst/>
            </a:prstGeom>
          </p:spPr>
          <p:txBody>
            <a:bodyPr wrap="none">
              <a:spAutoFit/>
            </a:bodyPr>
            <a:lstStyle/>
            <a:p>
              <a:r>
                <a:rPr lang="en-US" dirty="0"/>
                <a:t>= </a:t>
              </a:r>
            </a:p>
          </p:txBody>
        </p:sp>
        <p:pic>
          <p:nvPicPr>
            <p:cNvPr id="21" name="Picture 20"/>
            <p:cNvPicPr>
              <a:picLocks noChangeAspect="1"/>
            </p:cNvPicPr>
            <p:nvPr/>
          </p:nvPicPr>
          <p:blipFill>
            <a:blip r:embed="rId6"/>
            <a:stretch>
              <a:fillRect/>
            </a:stretch>
          </p:blipFill>
          <p:spPr>
            <a:xfrm>
              <a:off x="8454282" y="5503324"/>
              <a:ext cx="279488" cy="582266"/>
            </a:xfrm>
            <a:prstGeom prst="rect">
              <a:avLst/>
            </a:prstGeom>
          </p:spPr>
        </p:pic>
        <p:pic>
          <p:nvPicPr>
            <p:cNvPr id="35" name="Picture 34"/>
            <p:cNvPicPr>
              <a:picLocks noChangeAspect="1"/>
            </p:cNvPicPr>
            <p:nvPr/>
          </p:nvPicPr>
          <p:blipFill>
            <a:blip r:embed="rId6"/>
            <a:stretch>
              <a:fillRect/>
            </a:stretch>
          </p:blipFill>
          <p:spPr>
            <a:xfrm>
              <a:off x="8796393" y="5493812"/>
              <a:ext cx="279488" cy="582266"/>
            </a:xfrm>
            <a:prstGeom prst="rect">
              <a:avLst/>
            </a:prstGeom>
          </p:spPr>
        </p:pic>
        <p:pic>
          <p:nvPicPr>
            <p:cNvPr id="36" name="Picture 35"/>
            <p:cNvPicPr>
              <a:picLocks noChangeAspect="1"/>
            </p:cNvPicPr>
            <p:nvPr/>
          </p:nvPicPr>
          <p:blipFill>
            <a:blip r:embed="rId6"/>
            <a:stretch>
              <a:fillRect/>
            </a:stretch>
          </p:blipFill>
          <p:spPr>
            <a:xfrm>
              <a:off x="9138504" y="5532360"/>
              <a:ext cx="279488" cy="582266"/>
            </a:xfrm>
            <a:prstGeom prst="rect">
              <a:avLst/>
            </a:prstGeom>
          </p:spPr>
        </p:pic>
        <p:pic>
          <p:nvPicPr>
            <p:cNvPr id="37" name="Picture 36"/>
            <p:cNvPicPr>
              <a:picLocks noChangeAspect="1"/>
            </p:cNvPicPr>
            <p:nvPr/>
          </p:nvPicPr>
          <p:blipFill>
            <a:blip r:embed="rId6"/>
            <a:stretch>
              <a:fillRect/>
            </a:stretch>
          </p:blipFill>
          <p:spPr>
            <a:xfrm>
              <a:off x="8606682" y="5655724"/>
              <a:ext cx="279488" cy="582266"/>
            </a:xfrm>
            <a:prstGeom prst="rect">
              <a:avLst/>
            </a:prstGeom>
          </p:spPr>
        </p:pic>
        <p:pic>
          <p:nvPicPr>
            <p:cNvPr id="38" name="Picture 37"/>
            <p:cNvPicPr>
              <a:picLocks noChangeAspect="1"/>
            </p:cNvPicPr>
            <p:nvPr/>
          </p:nvPicPr>
          <p:blipFill>
            <a:blip r:embed="rId6"/>
            <a:stretch>
              <a:fillRect/>
            </a:stretch>
          </p:blipFill>
          <p:spPr>
            <a:xfrm>
              <a:off x="8967449" y="5665378"/>
              <a:ext cx="279488" cy="582266"/>
            </a:xfrm>
            <a:prstGeom prst="rect">
              <a:avLst/>
            </a:prstGeom>
          </p:spPr>
        </p:pic>
        <p:pic>
          <p:nvPicPr>
            <p:cNvPr id="39" name="Picture 38"/>
            <p:cNvPicPr>
              <a:picLocks noChangeAspect="1"/>
            </p:cNvPicPr>
            <p:nvPr/>
          </p:nvPicPr>
          <p:blipFill>
            <a:blip r:embed="rId6"/>
            <a:stretch>
              <a:fillRect/>
            </a:stretch>
          </p:blipFill>
          <p:spPr>
            <a:xfrm>
              <a:off x="9371084" y="5655724"/>
              <a:ext cx="279488" cy="582266"/>
            </a:xfrm>
            <a:prstGeom prst="rect">
              <a:avLst/>
            </a:prstGeom>
          </p:spPr>
        </p:pic>
      </p:grpSp>
      <p:sp>
        <p:nvSpPr>
          <p:cNvPr id="40" name="Rectangle 39"/>
          <p:cNvSpPr/>
          <p:nvPr/>
        </p:nvSpPr>
        <p:spPr>
          <a:xfrm>
            <a:off x="10791648" y="5662629"/>
            <a:ext cx="1426323" cy="707886"/>
          </a:xfrm>
          <a:prstGeom prst="rect">
            <a:avLst/>
          </a:prstGeom>
          <a:noFill/>
        </p:spPr>
        <p:txBody>
          <a:bodyPr wrap="square" lIns="91440" tIns="45720" rIns="91440" bIns="45720">
            <a:spAutoFit/>
          </a:bodyPr>
          <a:lstStyle/>
          <a:p>
            <a:pPr algn="ctr"/>
            <a:r>
              <a:rPr lang="en-US" sz="2000" b="0" cap="none" spc="0" dirty="0" smtClean="0">
                <a:ln w="0"/>
                <a:gradFill>
                  <a:gsLst>
                    <a:gs pos="21000">
                      <a:srgbClr val="53575C"/>
                    </a:gs>
                    <a:gs pos="88000">
                      <a:srgbClr val="C5C7CA"/>
                    </a:gs>
                  </a:gsLst>
                  <a:lin ang="5400000"/>
                </a:gradFill>
                <a:effectLst/>
              </a:rPr>
              <a:t>You owe me $1</a:t>
            </a:r>
            <a:endParaRPr lang="en-US" sz="2000" b="0" cap="none" spc="0" dirty="0">
              <a:ln w="0"/>
              <a:gradFill>
                <a:gsLst>
                  <a:gs pos="21000">
                    <a:srgbClr val="53575C"/>
                  </a:gs>
                  <a:gs pos="88000">
                    <a:srgbClr val="C5C7CA"/>
                  </a:gs>
                </a:gsLst>
                <a:lin ang="5400000"/>
              </a:gradFill>
              <a:effectLst/>
            </a:endParaRPr>
          </a:p>
        </p:txBody>
      </p:sp>
      <p:pic>
        <p:nvPicPr>
          <p:cNvPr id="47" name="Picture 46" descr="File:Open Clip Art Library SCUBA.svg - Wikimedia Commons"/>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08478" y="4577992"/>
            <a:ext cx="1012691" cy="484193"/>
          </a:xfrm>
          <a:prstGeom prst="rect">
            <a:avLst/>
          </a:prstGeom>
        </p:spPr>
      </p:pic>
      <p:sp>
        <p:nvSpPr>
          <p:cNvPr id="48" name="TextBox 47"/>
          <p:cNvSpPr txBox="1"/>
          <p:nvPr/>
        </p:nvSpPr>
        <p:spPr>
          <a:xfrm>
            <a:off x="3424915" y="5065468"/>
            <a:ext cx="3035284" cy="1754326"/>
          </a:xfrm>
          <a:prstGeom prst="rect">
            <a:avLst/>
          </a:prstGeom>
          <a:noFill/>
        </p:spPr>
        <p:txBody>
          <a:bodyPr wrap="square" rtlCol="0">
            <a:spAutoFit/>
          </a:bodyPr>
          <a:lstStyle/>
          <a:p>
            <a:r>
              <a:rPr lang="en-US" dirty="0" smtClean="0"/>
              <a:t>This diver can descend (swim down) 20 meters (-20) per minute. How many minutes will it take to descend 40 (-40) meters?</a:t>
            </a:r>
          </a:p>
          <a:p>
            <a:r>
              <a:rPr lang="en-US" dirty="0" smtClean="0"/>
              <a:t>-40 / -20 = 2 minutes</a:t>
            </a:r>
            <a:endParaRPr lang="en-US" dirty="0"/>
          </a:p>
        </p:txBody>
      </p:sp>
      <p:grpSp>
        <p:nvGrpSpPr>
          <p:cNvPr id="24" name="Group 23"/>
          <p:cNvGrpSpPr/>
          <p:nvPr/>
        </p:nvGrpSpPr>
        <p:grpSpPr>
          <a:xfrm>
            <a:off x="119525" y="4597658"/>
            <a:ext cx="2782388" cy="1933672"/>
            <a:chOff x="130629" y="4392146"/>
            <a:chExt cx="2782388" cy="1933672"/>
          </a:xfrm>
        </p:grpSpPr>
        <p:pic>
          <p:nvPicPr>
            <p:cNvPr id="44" name="Picture 43" descr="Falling Down Stairs. by Rutz on Newgrounds"/>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7549" y="4510082"/>
              <a:ext cx="1421653" cy="1033929"/>
            </a:xfrm>
            <a:prstGeom prst="rect">
              <a:avLst/>
            </a:prstGeom>
          </p:spPr>
        </p:pic>
        <p:sp>
          <p:nvSpPr>
            <p:cNvPr id="45" name="TextBox 44"/>
            <p:cNvSpPr txBox="1"/>
            <p:nvPr/>
          </p:nvSpPr>
          <p:spPr>
            <a:xfrm>
              <a:off x="677425" y="5275454"/>
              <a:ext cx="1981606" cy="923330"/>
            </a:xfrm>
            <a:prstGeom prst="rect">
              <a:avLst/>
            </a:prstGeom>
            <a:noFill/>
          </p:spPr>
          <p:txBody>
            <a:bodyPr wrap="square" rtlCol="0">
              <a:spAutoFit/>
            </a:bodyPr>
            <a:lstStyle/>
            <a:p>
              <a:pPr algn="ctr"/>
              <a:r>
                <a:rPr lang="en-US" dirty="0" smtClean="0"/>
                <a:t>4 steps 7" high to the bottom</a:t>
              </a:r>
            </a:p>
            <a:p>
              <a:pPr algn="r"/>
              <a:r>
                <a:rPr lang="en-US" dirty="0" smtClean="0"/>
                <a:t>4 • -7 inches = -28"</a:t>
              </a:r>
              <a:endParaRPr lang="en-US" dirty="0"/>
            </a:p>
          </p:txBody>
        </p:sp>
        <p:sp>
          <p:nvSpPr>
            <p:cNvPr id="23" name="Rectangle 22"/>
            <p:cNvSpPr/>
            <p:nvPr/>
          </p:nvSpPr>
          <p:spPr>
            <a:xfrm>
              <a:off x="130629" y="4392146"/>
              <a:ext cx="2782388" cy="1933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596900" y="3034248"/>
            <a:ext cx="4881071" cy="1411010"/>
            <a:chOff x="596900" y="3034248"/>
            <a:chExt cx="4881071" cy="1411010"/>
          </a:xfrm>
        </p:grpSpPr>
        <p:grpSp>
          <p:nvGrpSpPr>
            <p:cNvPr id="46" name="Group 45"/>
            <p:cNvGrpSpPr/>
            <p:nvPr/>
          </p:nvGrpSpPr>
          <p:grpSpPr>
            <a:xfrm>
              <a:off x="765796" y="3122056"/>
              <a:ext cx="1847979" cy="1210426"/>
              <a:chOff x="708212" y="4412465"/>
              <a:chExt cx="1847979" cy="1210426"/>
            </a:xfrm>
          </p:grpSpPr>
          <p:pic>
            <p:nvPicPr>
              <p:cNvPr id="41" name="Picture 40" descr="3 Steps Towards Progress That Most Pinoys Find Too ..."/>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08212" y="4412465"/>
                <a:ext cx="1847979" cy="1210426"/>
              </a:xfrm>
              <a:prstGeom prst="rect">
                <a:avLst/>
              </a:prstGeom>
            </p:spPr>
          </p:pic>
          <p:pic>
            <p:nvPicPr>
              <p:cNvPr id="42" name="Picture 41" descr="Bones Dog Chicken · Free vector graphic on Pixabay"/>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799568" y="4428610"/>
                <a:ext cx="452085" cy="230281"/>
              </a:xfrm>
              <a:prstGeom prst="rect">
                <a:avLst/>
              </a:prstGeom>
            </p:spPr>
          </p:pic>
        </p:grpSp>
        <p:sp>
          <p:nvSpPr>
            <p:cNvPr id="43" name="TextBox 42"/>
            <p:cNvSpPr txBox="1"/>
            <p:nvPr/>
          </p:nvSpPr>
          <p:spPr>
            <a:xfrm>
              <a:off x="2659031" y="3143543"/>
              <a:ext cx="2818940" cy="923330"/>
            </a:xfrm>
            <a:prstGeom prst="rect">
              <a:avLst/>
            </a:prstGeom>
            <a:noFill/>
          </p:spPr>
          <p:txBody>
            <a:bodyPr wrap="square" rtlCol="0">
              <a:spAutoFit/>
            </a:bodyPr>
            <a:lstStyle/>
            <a:p>
              <a:r>
                <a:rPr lang="en-US" dirty="0" smtClean="0"/>
                <a:t>3 steps 7 inches high to reach the bone </a:t>
              </a:r>
            </a:p>
            <a:p>
              <a:r>
                <a:rPr lang="en-US" dirty="0" smtClean="0"/>
                <a:t>3 • 7 inches = +21 inches</a:t>
              </a:r>
              <a:endParaRPr lang="en-US" dirty="0"/>
            </a:p>
          </p:txBody>
        </p:sp>
        <p:sp>
          <p:nvSpPr>
            <p:cNvPr id="25" name="Rounded Rectangle 24"/>
            <p:cNvSpPr/>
            <p:nvPr/>
          </p:nvSpPr>
          <p:spPr>
            <a:xfrm>
              <a:off x="596900" y="3034248"/>
              <a:ext cx="4624269" cy="141101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p:cNvSpPr/>
          <p:nvPr/>
        </p:nvSpPr>
        <p:spPr>
          <a:xfrm>
            <a:off x="6784536" y="3034248"/>
            <a:ext cx="5407464" cy="37855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2980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3"/>
          <a:stretch>
            <a:fillRect/>
          </a:stretch>
        </p:blipFill>
        <p:spPr>
          <a:xfrm>
            <a:off x="1078116" y="5146330"/>
            <a:ext cx="3682357" cy="607808"/>
          </a:xfrm>
          <a:prstGeom prst="rect">
            <a:avLst/>
          </a:prstGeom>
        </p:spPr>
      </p:pic>
      <p:pic>
        <p:nvPicPr>
          <p:cNvPr id="69" name="Picture 68"/>
          <p:cNvPicPr>
            <a:picLocks noChangeAspect="1"/>
          </p:cNvPicPr>
          <p:nvPr/>
        </p:nvPicPr>
        <p:blipFill>
          <a:blip r:embed="rId3"/>
          <a:stretch>
            <a:fillRect/>
          </a:stretch>
        </p:blipFill>
        <p:spPr>
          <a:xfrm>
            <a:off x="7479564" y="5151187"/>
            <a:ext cx="3682357" cy="607808"/>
          </a:xfrm>
          <a:prstGeom prst="rect">
            <a:avLst/>
          </a:prstGeom>
        </p:spPr>
      </p:pic>
      <p:pic>
        <p:nvPicPr>
          <p:cNvPr id="23" name="Picture 22"/>
          <p:cNvPicPr>
            <a:picLocks noChangeAspect="1"/>
          </p:cNvPicPr>
          <p:nvPr/>
        </p:nvPicPr>
        <p:blipFill>
          <a:blip r:embed="rId3"/>
          <a:stretch>
            <a:fillRect/>
          </a:stretch>
        </p:blipFill>
        <p:spPr>
          <a:xfrm>
            <a:off x="1028816" y="3241043"/>
            <a:ext cx="10215784" cy="607808"/>
          </a:xfrm>
          <a:prstGeom prst="rect">
            <a:avLst/>
          </a:prstGeom>
        </p:spPr>
      </p:pic>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Adding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a:stretch>
            <a:fillRect/>
          </a:stretch>
        </p:blipFill>
        <p:spPr>
          <a:xfrm>
            <a:off x="1028816" y="1773206"/>
            <a:ext cx="10215784" cy="607808"/>
          </a:xfrm>
          <a:prstGeom prst="rect">
            <a:avLst/>
          </a:prstGeom>
        </p:spPr>
      </p:pic>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072747" y="1986860"/>
            <a:ext cx="132157" cy="98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8551085" y="1773205"/>
            <a:ext cx="383381" cy="304333"/>
            <a:chOff x="11958861" y="1381993"/>
            <a:chExt cx="383381" cy="304333"/>
          </a:xfrm>
        </p:grpSpPr>
        <p:sp>
          <p:nvSpPr>
            <p:cNvPr id="38" name="Arc 37"/>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 name="Group 16"/>
          <p:cNvGrpSpPr/>
          <p:nvPr/>
        </p:nvGrpSpPr>
        <p:grpSpPr>
          <a:xfrm>
            <a:off x="8101410" y="1773365"/>
            <a:ext cx="383381" cy="304333"/>
            <a:chOff x="6272219" y="1764363"/>
            <a:chExt cx="383381" cy="304333"/>
          </a:xfrm>
        </p:grpSpPr>
        <p:sp>
          <p:nvSpPr>
            <p:cNvPr id="41" name="Arc 4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6" name="TextBox 45"/>
          <p:cNvSpPr txBox="1"/>
          <p:nvPr/>
        </p:nvSpPr>
        <p:spPr>
          <a:xfrm>
            <a:off x="7209625" y="1566773"/>
            <a:ext cx="376719" cy="307777"/>
          </a:xfrm>
          <a:prstGeom prst="rect">
            <a:avLst/>
          </a:prstGeom>
          <a:noFill/>
        </p:spPr>
        <p:txBody>
          <a:bodyPr wrap="square" rtlCol="0">
            <a:spAutoFit/>
          </a:bodyPr>
          <a:lstStyle/>
          <a:p>
            <a:r>
              <a:rPr lang="en-US" sz="1400" dirty="0" smtClean="0"/>
              <a:t>+4</a:t>
            </a:r>
            <a:endParaRPr lang="en-US" sz="1400" dirty="0"/>
          </a:p>
        </p:txBody>
      </p:sp>
      <p:cxnSp>
        <p:nvCxnSpPr>
          <p:cNvPr id="10" name="Straight Arrow Connector 9"/>
          <p:cNvCxnSpPr/>
          <p:nvPr/>
        </p:nvCxnSpPr>
        <p:spPr>
          <a:xfrm flipV="1">
            <a:off x="6555751" y="1446343"/>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4349034" y="3787031"/>
            <a:ext cx="669620" cy="646331"/>
          </a:xfrm>
          <a:prstGeom prst="rect">
            <a:avLst/>
          </a:prstGeom>
          <a:noFill/>
        </p:spPr>
        <p:txBody>
          <a:bodyPr wrap="square" rtlCol="0">
            <a:spAutoFit/>
          </a:bodyPr>
          <a:lstStyle/>
          <a:p>
            <a:r>
              <a:rPr lang="en-US" dirty="0" smtClean="0">
                <a:solidFill>
                  <a:schemeClr val="accent1">
                    <a:lumMod val="75000"/>
                  </a:schemeClr>
                </a:solidFill>
                <a:latin typeface="Calibri Light" panose="020F0302020204030204" pitchFamily="34" charset="0"/>
                <a:cs typeface="Calibri Light" panose="020F0302020204030204" pitchFamily="34" charset="0"/>
              </a:rPr>
              <a:t>Start here</a:t>
            </a:r>
            <a:endParaRPr lang="en-US" dirty="0">
              <a:solidFill>
                <a:schemeClr val="accent1">
                  <a:lumMod val="75000"/>
                </a:schemeClr>
              </a:solidFill>
              <a:latin typeface="Calibri Light" panose="020F0302020204030204" pitchFamily="34" charset="0"/>
              <a:cs typeface="Calibri Light" panose="020F0302020204030204" pitchFamily="34" charset="0"/>
            </a:endParaRPr>
          </a:p>
        </p:txBody>
      </p:sp>
      <p:sp>
        <p:nvSpPr>
          <p:cNvPr id="49" name="TextBox 48"/>
          <p:cNvSpPr txBox="1"/>
          <p:nvPr/>
        </p:nvSpPr>
        <p:spPr>
          <a:xfrm>
            <a:off x="4776278" y="1245902"/>
            <a:ext cx="2124896" cy="646331"/>
          </a:xfrm>
          <a:prstGeom prst="rect">
            <a:avLst/>
          </a:prstGeom>
          <a:noFill/>
        </p:spPr>
        <p:txBody>
          <a:bodyPr wrap="square" rtlCol="0">
            <a:spAutoFit/>
          </a:bodyPr>
          <a:lstStyle/>
          <a:p>
            <a:r>
              <a:rPr lang="en-US" dirty="0" smtClean="0"/>
              <a:t>Move to the right for positive integers</a:t>
            </a:r>
            <a:endParaRPr lang="en-US" dirty="0"/>
          </a:p>
        </p:txBody>
      </p:sp>
      <p:sp>
        <p:nvSpPr>
          <p:cNvPr id="50" name="TextBox 49"/>
          <p:cNvSpPr txBox="1"/>
          <p:nvPr/>
        </p:nvSpPr>
        <p:spPr>
          <a:xfrm>
            <a:off x="2082506" y="3787031"/>
            <a:ext cx="2082415" cy="646331"/>
          </a:xfrm>
          <a:prstGeom prst="rect">
            <a:avLst/>
          </a:prstGeom>
          <a:noFill/>
        </p:spPr>
        <p:txBody>
          <a:bodyPr wrap="square" rtlCol="0">
            <a:spAutoFit/>
          </a:bodyPr>
          <a:lstStyle/>
          <a:p>
            <a:pPr algn="r"/>
            <a:r>
              <a:rPr lang="en-US" dirty="0" smtClean="0"/>
              <a:t>Move to the left for negative integers</a:t>
            </a:r>
            <a:endParaRPr lang="en-US" dirty="0"/>
          </a:p>
        </p:txBody>
      </p:sp>
      <p:grpSp>
        <p:nvGrpSpPr>
          <p:cNvPr id="47" name="Group 46"/>
          <p:cNvGrpSpPr/>
          <p:nvPr/>
        </p:nvGrpSpPr>
        <p:grpSpPr>
          <a:xfrm>
            <a:off x="3804290" y="3258011"/>
            <a:ext cx="383381" cy="304333"/>
            <a:chOff x="3722476" y="3328835"/>
            <a:chExt cx="383381" cy="304333"/>
          </a:xfrm>
        </p:grpSpPr>
        <p:sp>
          <p:nvSpPr>
            <p:cNvPr id="52" name="Arc 51"/>
            <p:cNvSpPr/>
            <p:nvPr/>
          </p:nvSpPr>
          <p:spPr>
            <a:xfrm>
              <a:off x="3722477" y="3328835"/>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flipH="1">
              <a:off x="3722476" y="3328835"/>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2" name="Group 251"/>
          <p:cNvGrpSpPr/>
          <p:nvPr/>
        </p:nvGrpSpPr>
        <p:grpSpPr>
          <a:xfrm>
            <a:off x="3411158" y="3250169"/>
            <a:ext cx="383381" cy="304333"/>
            <a:chOff x="3251374" y="3321511"/>
            <a:chExt cx="383381" cy="304333"/>
          </a:xfrm>
        </p:grpSpPr>
        <p:sp>
          <p:nvSpPr>
            <p:cNvPr id="55" name="Arc 54"/>
            <p:cNvSpPr/>
            <p:nvPr/>
          </p:nvSpPr>
          <p:spPr>
            <a:xfrm>
              <a:off x="3251375" y="3321511"/>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Arc 55"/>
            <p:cNvSpPr/>
            <p:nvPr/>
          </p:nvSpPr>
          <p:spPr>
            <a:xfrm flipH="1">
              <a:off x="3251374" y="3321511"/>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3" name="Group 252"/>
          <p:cNvGrpSpPr/>
          <p:nvPr/>
        </p:nvGrpSpPr>
        <p:grpSpPr>
          <a:xfrm>
            <a:off x="3027776" y="3247875"/>
            <a:ext cx="383381" cy="304333"/>
            <a:chOff x="2801760" y="3321940"/>
            <a:chExt cx="383381" cy="304333"/>
          </a:xfrm>
        </p:grpSpPr>
        <p:sp>
          <p:nvSpPr>
            <p:cNvPr id="58" name="Arc 57"/>
            <p:cNvSpPr/>
            <p:nvPr/>
          </p:nvSpPr>
          <p:spPr>
            <a:xfrm>
              <a:off x="2801761" y="3321940"/>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Arc 58"/>
            <p:cNvSpPr/>
            <p:nvPr/>
          </p:nvSpPr>
          <p:spPr>
            <a:xfrm flipH="1">
              <a:off x="2801760" y="3321940"/>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4" name="TextBox 63"/>
          <p:cNvSpPr txBox="1"/>
          <p:nvPr/>
        </p:nvSpPr>
        <p:spPr>
          <a:xfrm>
            <a:off x="4266010" y="3051065"/>
            <a:ext cx="376719" cy="307777"/>
          </a:xfrm>
          <a:prstGeom prst="rect">
            <a:avLst/>
          </a:prstGeom>
          <a:noFill/>
        </p:spPr>
        <p:txBody>
          <a:bodyPr wrap="square" rtlCol="0">
            <a:spAutoFit/>
          </a:bodyPr>
          <a:lstStyle/>
          <a:p>
            <a:r>
              <a:rPr lang="en-US" sz="1400" dirty="0" smtClean="0"/>
              <a:t>-4</a:t>
            </a:r>
            <a:endParaRPr lang="en-US" sz="1400" dirty="0"/>
          </a:p>
        </p:txBody>
      </p:sp>
      <p:sp>
        <p:nvSpPr>
          <p:cNvPr id="65" name="TextBox 64"/>
          <p:cNvSpPr txBox="1"/>
          <p:nvPr/>
        </p:nvSpPr>
        <p:spPr>
          <a:xfrm>
            <a:off x="6826574" y="2212530"/>
            <a:ext cx="669620" cy="646331"/>
          </a:xfrm>
          <a:prstGeom prst="rect">
            <a:avLst/>
          </a:prstGeom>
          <a:noFill/>
        </p:spPr>
        <p:txBody>
          <a:bodyPr wrap="square" rtlCol="0">
            <a:spAutoFit/>
          </a:bodyPr>
          <a:lstStyle/>
          <a:p>
            <a:r>
              <a:rPr lang="en-US" dirty="0" smtClean="0">
                <a:solidFill>
                  <a:schemeClr val="accent1">
                    <a:lumMod val="75000"/>
                  </a:schemeClr>
                </a:solidFill>
                <a:latin typeface="+mj-lt"/>
              </a:rPr>
              <a:t>Start here</a:t>
            </a:r>
            <a:endParaRPr lang="en-US" dirty="0">
              <a:solidFill>
                <a:schemeClr val="accent1">
                  <a:lumMod val="75000"/>
                </a:schemeClr>
              </a:solidFill>
              <a:latin typeface="+mj-lt"/>
            </a:endParaRPr>
          </a:p>
        </p:txBody>
      </p:sp>
      <p:sp>
        <p:nvSpPr>
          <p:cNvPr id="66" name="TextBox 65"/>
          <p:cNvSpPr txBox="1"/>
          <p:nvPr/>
        </p:nvSpPr>
        <p:spPr>
          <a:xfrm>
            <a:off x="2783773" y="2720945"/>
            <a:ext cx="1832681" cy="461665"/>
          </a:xfrm>
          <a:prstGeom prst="rect">
            <a:avLst/>
          </a:prstGeom>
          <a:noFill/>
        </p:spPr>
        <p:txBody>
          <a:bodyPr wrap="square" rtlCol="0">
            <a:spAutoFit/>
          </a:bodyPr>
          <a:lstStyle/>
          <a:p>
            <a:r>
              <a:rPr lang="en-US" sz="2400" dirty="0" smtClean="0"/>
              <a:t>-3 + (- 4) = -7</a:t>
            </a:r>
            <a:endParaRPr lang="en-US" sz="2400" dirty="0"/>
          </a:p>
        </p:txBody>
      </p:sp>
      <p:sp>
        <p:nvSpPr>
          <p:cNvPr id="80" name="TextBox 79"/>
          <p:cNvSpPr txBox="1"/>
          <p:nvPr/>
        </p:nvSpPr>
        <p:spPr>
          <a:xfrm>
            <a:off x="7580678" y="1264818"/>
            <a:ext cx="1248919" cy="461665"/>
          </a:xfrm>
          <a:prstGeom prst="rect">
            <a:avLst/>
          </a:prstGeom>
          <a:noFill/>
        </p:spPr>
        <p:txBody>
          <a:bodyPr wrap="square" rtlCol="0">
            <a:spAutoFit/>
          </a:bodyPr>
          <a:lstStyle/>
          <a:p>
            <a:r>
              <a:rPr lang="en-US" sz="2400" dirty="0" smtClean="0"/>
              <a:t>3 + 4 = 7</a:t>
            </a:r>
            <a:endParaRPr lang="en-US" sz="2400" dirty="0"/>
          </a:p>
        </p:txBody>
      </p:sp>
      <p:sp>
        <p:nvSpPr>
          <p:cNvPr id="18" name="5-Point Star 17"/>
          <p:cNvSpPr/>
          <p:nvPr/>
        </p:nvSpPr>
        <p:spPr>
          <a:xfrm>
            <a:off x="8886578" y="1900635"/>
            <a:ext cx="180882" cy="240475"/>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p:cNvGrpSpPr/>
          <p:nvPr/>
        </p:nvGrpSpPr>
        <p:grpSpPr>
          <a:xfrm>
            <a:off x="1768494" y="5233291"/>
            <a:ext cx="155777" cy="143275"/>
            <a:chOff x="6713743" y="3409152"/>
            <a:chExt cx="383381" cy="304333"/>
          </a:xfrm>
        </p:grpSpPr>
        <p:sp>
          <p:nvSpPr>
            <p:cNvPr id="107" name="Arc 10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4" name="Group 123"/>
          <p:cNvGrpSpPr/>
          <p:nvPr/>
        </p:nvGrpSpPr>
        <p:grpSpPr>
          <a:xfrm>
            <a:off x="2517284" y="5224897"/>
            <a:ext cx="155777" cy="143275"/>
            <a:chOff x="6713743" y="3409152"/>
            <a:chExt cx="383381" cy="304333"/>
          </a:xfrm>
        </p:grpSpPr>
        <p:sp>
          <p:nvSpPr>
            <p:cNvPr id="125" name="Arc 124"/>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Arc 125"/>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0" name="Group 129"/>
          <p:cNvGrpSpPr/>
          <p:nvPr/>
        </p:nvGrpSpPr>
        <p:grpSpPr>
          <a:xfrm>
            <a:off x="10199222" y="5090096"/>
            <a:ext cx="123324" cy="406634"/>
            <a:chOff x="6272219" y="1764363"/>
            <a:chExt cx="383381" cy="304333"/>
          </a:xfrm>
        </p:grpSpPr>
        <p:sp>
          <p:nvSpPr>
            <p:cNvPr id="131" name="Arc 1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Arc 1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3" name="Group 152"/>
          <p:cNvGrpSpPr/>
          <p:nvPr/>
        </p:nvGrpSpPr>
        <p:grpSpPr>
          <a:xfrm>
            <a:off x="1918183" y="5237224"/>
            <a:ext cx="155777" cy="143275"/>
            <a:chOff x="6713743" y="3409152"/>
            <a:chExt cx="383381" cy="304333"/>
          </a:xfrm>
        </p:grpSpPr>
        <p:sp>
          <p:nvSpPr>
            <p:cNvPr id="154" name="Arc 153"/>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Arc 154"/>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6" name="Group 155"/>
          <p:cNvGrpSpPr/>
          <p:nvPr/>
        </p:nvGrpSpPr>
        <p:grpSpPr>
          <a:xfrm>
            <a:off x="2070698" y="5233292"/>
            <a:ext cx="155777" cy="143275"/>
            <a:chOff x="6713743" y="3409152"/>
            <a:chExt cx="383381" cy="304333"/>
          </a:xfrm>
        </p:grpSpPr>
        <p:sp>
          <p:nvSpPr>
            <p:cNvPr id="157" name="Arc 15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Arc 15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9" name="Group 158"/>
          <p:cNvGrpSpPr/>
          <p:nvPr/>
        </p:nvGrpSpPr>
        <p:grpSpPr>
          <a:xfrm>
            <a:off x="2226476" y="5233685"/>
            <a:ext cx="155777" cy="143275"/>
            <a:chOff x="6713743" y="3409152"/>
            <a:chExt cx="383381" cy="304333"/>
          </a:xfrm>
        </p:grpSpPr>
        <p:sp>
          <p:nvSpPr>
            <p:cNvPr id="160" name="Arc 159"/>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Arc 160"/>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2" name="Group 161"/>
          <p:cNvGrpSpPr/>
          <p:nvPr/>
        </p:nvGrpSpPr>
        <p:grpSpPr>
          <a:xfrm>
            <a:off x="2372683" y="5234078"/>
            <a:ext cx="155777" cy="143275"/>
            <a:chOff x="6713743" y="3409152"/>
            <a:chExt cx="383381" cy="304333"/>
          </a:xfrm>
        </p:grpSpPr>
        <p:sp>
          <p:nvSpPr>
            <p:cNvPr id="163" name="Arc 162"/>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Arc 163"/>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8" name="TextBox 167"/>
          <p:cNvSpPr txBox="1"/>
          <p:nvPr/>
        </p:nvSpPr>
        <p:spPr>
          <a:xfrm>
            <a:off x="1637012" y="4839134"/>
            <a:ext cx="1098731" cy="338554"/>
          </a:xfrm>
          <a:prstGeom prst="rect">
            <a:avLst/>
          </a:prstGeom>
          <a:noFill/>
        </p:spPr>
        <p:txBody>
          <a:bodyPr wrap="square" rtlCol="0">
            <a:spAutoFit/>
          </a:bodyPr>
          <a:lstStyle/>
          <a:p>
            <a:r>
              <a:rPr lang="en-US" sz="1600" dirty="0" smtClean="0"/>
              <a:t>-1 + -8 = -9</a:t>
            </a:r>
            <a:endParaRPr lang="en-US" sz="1600" dirty="0"/>
          </a:p>
        </p:txBody>
      </p:sp>
      <p:grpSp>
        <p:nvGrpSpPr>
          <p:cNvPr id="197" name="Group 196"/>
          <p:cNvGrpSpPr/>
          <p:nvPr/>
        </p:nvGrpSpPr>
        <p:grpSpPr>
          <a:xfrm>
            <a:off x="9847877" y="5099241"/>
            <a:ext cx="123324" cy="406634"/>
            <a:chOff x="6272219" y="1764363"/>
            <a:chExt cx="383381" cy="304333"/>
          </a:xfrm>
        </p:grpSpPr>
        <p:sp>
          <p:nvSpPr>
            <p:cNvPr id="198" name="Arc 19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Arc 19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1" name="TextBox 210"/>
          <p:cNvSpPr txBox="1"/>
          <p:nvPr/>
        </p:nvSpPr>
        <p:spPr>
          <a:xfrm>
            <a:off x="9591583" y="4720997"/>
            <a:ext cx="883068" cy="338554"/>
          </a:xfrm>
          <a:prstGeom prst="rect">
            <a:avLst/>
          </a:prstGeom>
          <a:noFill/>
        </p:spPr>
        <p:txBody>
          <a:bodyPr wrap="square" rtlCol="0">
            <a:spAutoFit/>
          </a:bodyPr>
          <a:lstStyle/>
          <a:p>
            <a:r>
              <a:rPr lang="en-US" sz="1600" dirty="0" smtClean="0"/>
              <a:t>1 + 8 = 9</a:t>
            </a:r>
            <a:endParaRPr lang="en-US" sz="1600" dirty="0"/>
          </a:p>
        </p:txBody>
      </p:sp>
      <p:grpSp>
        <p:nvGrpSpPr>
          <p:cNvPr id="221" name="Group 220"/>
          <p:cNvGrpSpPr/>
          <p:nvPr/>
        </p:nvGrpSpPr>
        <p:grpSpPr>
          <a:xfrm>
            <a:off x="9675303" y="5112300"/>
            <a:ext cx="123324" cy="406634"/>
            <a:chOff x="6272219" y="1764363"/>
            <a:chExt cx="383381" cy="304333"/>
          </a:xfrm>
        </p:grpSpPr>
        <p:sp>
          <p:nvSpPr>
            <p:cNvPr id="222" name="Arc 221"/>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3" name="Arc 222"/>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4" name="Group 223"/>
          <p:cNvGrpSpPr/>
          <p:nvPr/>
        </p:nvGrpSpPr>
        <p:grpSpPr>
          <a:xfrm>
            <a:off x="9519209" y="5112300"/>
            <a:ext cx="123324" cy="406634"/>
            <a:chOff x="6272219" y="1764363"/>
            <a:chExt cx="383381" cy="304333"/>
          </a:xfrm>
        </p:grpSpPr>
        <p:sp>
          <p:nvSpPr>
            <p:cNvPr id="225" name="Arc 224"/>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6" name="Arc 225"/>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7" name="Group 226"/>
          <p:cNvGrpSpPr/>
          <p:nvPr/>
        </p:nvGrpSpPr>
        <p:grpSpPr>
          <a:xfrm>
            <a:off x="9366767" y="5112300"/>
            <a:ext cx="123324" cy="406634"/>
            <a:chOff x="6272219" y="1764363"/>
            <a:chExt cx="383381" cy="304333"/>
          </a:xfrm>
        </p:grpSpPr>
        <p:sp>
          <p:nvSpPr>
            <p:cNvPr id="228" name="Arc 22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Arc 22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30" name="Group 229"/>
          <p:cNvGrpSpPr/>
          <p:nvPr/>
        </p:nvGrpSpPr>
        <p:grpSpPr>
          <a:xfrm>
            <a:off x="10018451" y="5099241"/>
            <a:ext cx="123324" cy="406634"/>
            <a:chOff x="6272219" y="1764363"/>
            <a:chExt cx="383381" cy="304333"/>
          </a:xfrm>
        </p:grpSpPr>
        <p:sp>
          <p:nvSpPr>
            <p:cNvPr id="231" name="Arc 2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2" name="Arc 2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33" name="5-Point Star 232"/>
          <p:cNvSpPr/>
          <p:nvPr/>
        </p:nvSpPr>
        <p:spPr>
          <a:xfrm>
            <a:off x="1440720" y="5297347"/>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5-Point Star 233"/>
          <p:cNvSpPr/>
          <p:nvPr/>
        </p:nvSpPr>
        <p:spPr>
          <a:xfrm>
            <a:off x="10645225" y="5304928"/>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2632169" y="5369460"/>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9320439" y="537656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p:cNvSpPr txBox="1"/>
          <p:nvPr/>
        </p:nvSpPr>
        <p:spPr>
          <a:xfrm>
            <a:off x="4387444" y="263865"/>
            <a:ext cx="2700236" cy="707886"/>
          </a:xfrm>
          <a:prstGeom prst="rect">
            <a:avLst/>
          </a:prstGeom>
          <a:noFill/>
        </p:spPr>
        <p:txBody>
          <a:bodyPr wrap="square" rtlCol="0">
            <a:spAutoFit/>
          </a:bodyPr>
          <a:lstStyle/>
          <a:p>
            <a:r>
              <a:rPr lang="en-US" sz="4000" b="1" i="1" dirty="0" smtClean="0">
                <a:ln w="0"/>
                <a:solidFill>
                  <a:schemeClr val="accent1"/>
                </a:solidFill>
                <a:effectLst>
                  <a:outerShdw blurRad="38100" dist="25400" dir="5400000" algn="ctr" rotWithShape="0">
                    <a:srgbClr val="6E747A">
                      <a:alpha val="43000"/>
                    </a:srgbClr>
                  </a:outerShdw>
                </a:effectLst>
              </a:rPr>
              <a:t>Same signs</a:t>
            </a:r>
            <a:endParaRPr lang="en-US" sz="4000" b="1" i="1" dirty="0">
              <a:ln w="0"/>
              <a:solidFill>
                <a:schemeClr val="accent1"/>
              </a:solidFill>
              <a:effectLst>
                <a:outerShdw blurRad="38100" dist="25400" dir="5400000" algn="ctr" rotWithShape="0">
                  <a:srgbClr val="6E747A">
                    <a:alpha val="43000"/>
                  </a:srgbClr>
                </a:outerShdw>
              </a:effectLst>
            </a:endParaRPr>
          </a:p>
        </p:txBody>
      </p:sp>
      <p:grpSp>
        <p:nvGrpSpPr>
          <p:cNvPr id="245" name="Group 244"/>
          <p:cNvGrpSpPr/>
          <p:nvPr/>
        </p:nvGrpSpPr>
        <p:grpSpPr>
          <a:xfrm>
            <a:off x="7186953" y="1783279"/>
            <a:ext cx="383381" cy="304333"/>
            <a:chOff x="11958861" y="1381993"/>
            <a:chExt cx="383381" cy="304333"/>
          </a:xfrm>
        </p:grpSpPr>
        <p:sp>
          <p:nvSpPr>
            <p:cNvPr id="246" name="Arc 245"/>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7" name="Arc 246"/>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48" name="Group 247"/>
          <p:cNvGrpSpPr/>
          <p:nvPr/>
        </p:nvGrpSpPr>
        <p:grpSpPr>
          <a:xfrm>
            <a:off x="7637756" y="1773206"/>
            <a:ext cx="383381" cy="304333"/>
            <a:chOff x="11958861" y="1381993"/>
            <a:chExt cx="383381" cy="304333"/>
          </a:xfrm>
        </p:grpSpPr>
        <p:sp>
          <p:nvSpPr>
            <p:cNvPr id="249" name="Arc 248"/>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0" name="Arc 249"/>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251" name="Straight Arrow Connector 250"/>
          <p:cNvCxnSpPr/>
          <p:nvPr/>
        </p:nvCxnSpPr>
        <p:spPr>
          <a:xfrm flipH="1" flipV="1">
            <a:off x="2073531" y="4231033"/>
            <a:ext cx="299152" cy="86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55" name="Group 254"/>
          <p:cNvGrpSpPr/>
          <p:nvPr/>
        </p:nvGrpSpPr>
        <p:grpSpPr>
          <a:xfrm>
            <a:off x="4187672" y="3271045"/>
            <a:ext cx="383381" cy="304333"/>
            <a:chOff x="3722476" y="3328835"/>
            <a:chExt cx="383381" cy="304333"/>
          </a:xfrm>
        </p:grpSpPr>
        <p:sp>
          <p:nvSpPr>
            <p:cNvPr id="256" name="Arc 255"/>
            <p:cNvSpPr/>
            <p:nvPr/>
          </p:nvSpPr>
          <p:spPr>
            <a:xfrm>
              <a:off x="3722477" y="3328835"/>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7" name="Arc 256"/>
            <p:cNvSpPr/>
            <p:nvPr/>
          </p:nvSpPr>
          <p:spPr>
            <a:xfrm flipH="1">
              <a:off x="3722476" y="3328835"/>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58" name="TextBox 257"/>
          <p:cNvSpPr txBox="1"/>
          <p:nvPr/>
        </p:nvSpPr>
        <p:spPr>
          <a:xfrm>
            <a:off x="7624182" y="2356317"/>
            <a:ext cx="2188279" cy="369332"/>
          </a:xfrm>
          <a:prstGeom prst="rect">
            <a:avLst/>
          </a:prstGeom>
          <a:noFill/>
        </p:spPr>
        <p:txBody>
          <a:bodyPr wrap="square" rtlCol="0">
            <a:spAutoFit/>
          </a:bodyPr>
          <a:lstStyle/>
          <a:p>
            <a:r>
              <a:rPr lang="en-US" dirty="0" smtClean="0"/>
              <a:t>Move 4 to the right</a:t>
            </a:r>
            <a:endParaRPr lang="en-US" dirty="0"/>
          </a:p>
        </p:txBody>
      </p:sp>
      <p:sp>
        <p:nvSpPr>
          <p:cNvPr id="259" name="TextBox 258"/>
          <p:cNvSpPr txBox="1"/>
          <p:nvPr/>
        </p:nvSpPr>
        <p:spPr>
          <a:xfrm>
            <a:off x="8894299" y="1690510"/>
            <a:ext cx="376719" cy="307777"/>
          </a:xfrm>
          <a:prstGeom prst="rect">
            <a:avLst/>
          </a:prstGeom>
          <a:noFill/>
        </p:spPr>
        <p:txBody>
          <a:bodyPr wrap="square" rtlCol="0">
            <a:spAutoFit/>
          </a:bodyPr>
          <a:lstStyle/>
          <a:p>
            <a:r>
              <a:rPr lang="en-US" sz="1400" dirty="0" smtClean="0"/>
              <a:t>+7</a:t>
            </a:r>
            <a:endParaRPr lang="en-US" sz="1400" dirty="0"/>
          </a:p>
        </p:txBody>
      </p:sp>
      <p:sp>
        <p:nvSpPr>
          <p:cNvPr id="260" name="TextBox 259"/>
          <p:cNvSpPr txBox="1"/>
          <p:nvPr/>
        </p:nvSpPr>
        <p:spPr>
          <a:xfrm>
            <a:off x="6846193" y="1738176"/>
            <a:ext cx="376719" cy="307777"/>
          </a:xfrm>
          <a:prstGeom prst="rect">
            <a:avLst/>
          </a:prstGeom>
          <a:noFill/>
        </p:spPr>
        <p:txBody>
          <a:bodyPr wrap="square" rtlCol="0">
            <a:spAutoFit/>
          </a:bodyPr>
          <a:lstStyle/>
          <a:p>
            <a:r>
              <a:rPr lang="en-US" sz="1400" dirty="0" smtClean="0"/>
              <a:t>+3</a:t>
            </a:r>
            <a:endParaRPr lang="en-US" sz="1400" dirty="0"/>
          </a:p>
        </p:txBody>
      </p:sp>
      <p:cxnSp>
        <p:nvCxnSpPr>
          <p:cNvPr id="261" name="Straight Arrow Connector 260"/>
          <p:cNvCxnSpPr/>
          <p:nvPr/>
        </p:nvCxnSpPr>
        <p:spPr>
          <a:xfrm flipV="1">
            <a:off x="7496194" y="1720788"/>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62" name="TextBox 261"/>
          <p:cNvSpPr txBox="1"/>
          <p:nvPr/>
        </p:nvSpPr>
        <p:spPr>
          <a:xfrm>
            <a:off x="2783773" y="3206260"/>
            <a:ext cx="376719" cy="307777"/>
          </a:xfrm>
          <a:prstGeom prst="rect">
            <a:avLst/>
          </a:prstGeom>
          <a:noFill/>
        </p:spPr>
        <p:txBody>
          <a:bodyPr wrap="square" rtlCol="0">
            <a:spAutoFit/>
          </a:bodyPr>
          <a:lstStyle/>
          <a:p>
            <a:r>
              <a:rPr lang="en-US" sz="1400" dirty="0" smtClean="0"/>
              <a:t>-7</a:t>
            </a:r>
            <a:endParaRPr lang="en-US" sz="1400" dirty="0"/>
          </a:p>
        </p:txBody>
      </p:sp>
      <p:sp>
        <p:nvSpPr>
          <p:cNvPr id="263" name="TextBox 262"/>
          <p:cNvSpPr txBox="1"/>
          <p:nvPr/>
        </p:nvSpPr>
        <p:spPr>
          <a:xfrm>
            <a:off x="4495484" y="3191619"/>
            <a:ext cx="376719" cy="307777"/>
          </a:xfrm>
          <a:prstGeom prst="rect">
            <a:avLst/>
          </a:prstGeom>
          <a:noFill/>
        </p:spPr>
        <p:txBody>
          <a:bodyPr wrap="square" rtlCol="0">
            <a:spAutoFit/>
          </a:bodyPr>
          <a:lstStyle/>
          <a:p>
            <a:r>
              <a:rPr lang="en-US" sz="1400" dirty="0" smtClean="0"/>
              <a:t>-3</a:t>
            </a:r>
            <a:endParaRPr lang="en-US" sz="1400" dirty="0"/>
          </a:p>
        </p:txBody>
      </p:sp>
      <p:cxnSp>
        <p:nvCxnSpPr>
          <p:cNvPr id="264" name="Straight Arrow Connector 263"/>
          <p:cNvCxnSpPr/>
          <p:nvPr/>
        </p:nvCxnSpPr>
        <p:spPr>
          <a:xfrm flipH="1" flipV="1">
            <a:off x="4015345" y="3211000"/>
            <a:ext cx="299152" cy="86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5" name="Oval 264"/>
          <p:cNvSpPr/>
          <p:nvPr/>
        </p:nvSpPr>
        <p:spPr>
          <a:xfrm>
            <a:off x="4533935" y="3446227"/>
            <a:ext cx="132157" cy="98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5-Point Star 265"/>
          <p:cNvSpPr/>
          <p:nvPr/>
        </p:nvSpPr>
        <p:spPr>
          <a:xfrm>
            <a:off x="2939687" y="3386366"/>
            <a:ext cx="180882" cy="240475"/>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5" name="Group 294"/>
          <p:cNvGrpSpPr/>
          <p:nvPr/>
        </p:nvGrpSpPr>
        <p:grpSpPr>
          <a:xfrm>
            <a:off x="1637012" y="5212595"/>
            <a:ext cx="155777" cy="143275"/>
            <a:chOff x="6713743" y="3409152"/>
            <a:chExt cx="383381" cy="304333"/>
          </a:xfrm>
        </p:grpSpPr>
        <p:sp>
          <p:nvSpPr>
            <p:cNvPr id="296" name="Arc 295"/>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7" name="Arc 296"/>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98" name="Group 297"/>
          <p:cNvGrpSpPr/>
          <p:nvPr/>
        </p:nvGrpSpPr>
        <p:grpSpPr>
          <a:xfrm>
            <a:off x="1492411" y="5221776"/>
            <a:ext cx="155777" cy="143275"/>
            <a:chOff x="6713743" y="3409152"/>
            <a:chExt cx="383381" cy="304333"/>
          </a:xfrm>
        </p:grpSpPr>
        <p:sp>
          <p:nvSpPr>
            <p:cNvPr id="299" name="Arc 298"/>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0" name="Arc 299"/>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01" name="TextBox 300"/>
          <p:cNvSpPr txBox="1"/>
          <p:nvPr/>
        </p:nvSpPr>
        <p:spPr>
          <a:xfrm>
            <a:off x="723472" y="5861779"/>
            <a:ext cx="4404456" cy="369332"/>
          </a:xfrm>
          <a:prstGeom prst="rect">
            <a:avLst/>
          </a:prstGeom>
          <a:noFill/>
        </p:spPr>
        <p:txBody>
          <a:bodyPr wrap="square" rtlCol="0">
            <a:spAutoFit/>
          </a:bodyPr>
          <a:lstStyle/>
          <a:p>
            <a:r>
              <a:rPr lang="en-US" dirty="0" smtClean="0"/>
              <a:t>Start negative. Move negative. Stay negative.</a:t>
            </a:r>
            <a:endParaRPr lang="en-US" dirty="0"/>
          </a:p>
        </p:txBody>
      </p:sp>
      <p:grpSp>
        <p:nvGrpSpPr>
          <p:cNvPr id="302" name="Group 301"/>
          <p:cNvGrpSpPr/>
          <p:nvPr/>
        </p:nvGrpSpPr>
        <p:grpSpPr>
          <a:xfrm>
            <a:off x="10532098" y="5090096"/>
            <a:ext cx="123324" cy="406634"/>
            <a:chOff x="6272219" y="1764363"/>
            <a:chExt cx="383381" cy="304333"/>
          </a:xfrm>
        </p:grpSpPr>
        <p:sp>
          <p:nvSpPr>
            <p:cNvPr id="303" name="Arc 302"/>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4" name="Arc 303"/>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5" name="Group 304"/>
          <p:cNvGrpSpPr/>
          <p:nvPr/>
        </p:nvGrpSpPr>
        <p:grpSpPr>
          <a:xfrm>
            <a:off x="10351327" y="5099241"/>
            <a:ext cx="123324" cy="406634"/>
            <a:chOff x="6272219" y="1764363"/>
            <a:chExt cx="383381" cy="304333"/>
          </a:xfrm>
        </p:grpSpPr>
        <p:sp>
          <p:nvSpPr>
            <p:cNvPr id="306" name="Arc 305"/>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7" name="Arc 306"/>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26" name="TextBox 325"/>
          <p:cNvSpPr txBox="1"/>
          <p:nvPr/>
        </p:nvSpPr>
        <p:spPr>
          <a:xfrm>
            <a:off x="7378643" y="5861779"/>
            <a:ext cx="4404456" cy="369332"/>
          </a:xfrm>
          <a:prstGeom prst="rect">
            <a:avLst/>
          </a:prstGeom>
          <a:noFill/>
        </p:spPr>
        <p:txBody>
          <a:bodyPr wrap="square" rtlCol="0">
            <a:spAutoFit/>
          </a:bodyPr>
          <a:lstStyle/>
          <a:p>
            <a:r>
              <a:rPr lang="en-US" dirty="0" smtClean="0"/>
              <a:t>Start positive. </a:t>
            </a:r>
            <a:r>
              <a:rPr lang="en-US" dirty="0"/>
              <a:t>Move </a:t>
            </a:r>
            <a:r>
              <a:rPr lang="en-US" dirty="0" smtClean="0"/>
              <a:t>positive</a:t>
            </a:r>
            <a:r>
              <a:rPr lang="en-US" dirty="0"/>
              <a:t>. Stay </a:t>
            </a:r>
            <a:r>
              <a:rPr lang="en-US" dirty="0" smtClean="0"/>
              <a:t>positive</a:t>
            </a:r>
            <a:r>
              <a:rPr lang="en-US" dirty="0"/>
              <a:t>.</a:t>
            </a:r>
          </a:p>
        </p:txBody>
      </p:sp>
    </p:spTree>
    <p:extLst>
      <p:ext uri="{BB962C8B-B14F-4D97-AF65-F5344CB8AC3E}">
        <p14:creationId xmlns:p14="http://schemas.microsoft.com/office/powerpoint/2010/main" val="2712831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3"/>
          <a:stretch>
            <a:fillRect/>
          </a:stretch>
        </p:blipFill>
        <p:spPr>
          <a:xfrm>
            <a:off x="596900" y="5365753"/>
            <a:ext cx="3682357" cy="607808"/>
          </a:xfrm>
          <a:prstGeom prst="rect">
            <a:avLst/>
          </a:prstGeom>
        </p:spPr>
      </p:pic>
      <p:pic>
        <p:nvPicPr>
          <p:cNvPr id="67" name="Picture 66"/>
          <p:cNvPicPr>
            <a:picLocks noChangeAspect="1"/>
          </p:cNvPicPr>
          <p:nvPr/>
        </p:nvPicPr>
        <p:blipFill>
          <a:blip r:embed="rId3"/>
          <a:stretch>
            <a:fillRect/>
          </a:stretch>
        </p:blipFill>
        <p:spPr>
          <a:xfrm>
            <a:off x="596900" y="4436771"/>
            <a:ext cx="3682357" cy="607808"/>
          </a:xfrm>
          <a:prstGeom prst="rect">
            <a:avLst/>
          </a:prstGeom>
        </p:spPr>
      </p:pic>
      <p:pic>
        <p:nvPicPr>
          <p:cNvPr id="68" name="Picture 67"/>
          <p:cNvPicPr>
            <a:picLocks noChangeAspect="1"/>
          </p:cNvPicPr>
          <p:nvPr/>
        </p:nvPicPr>
        <p:blipFill>
          <a:blip r:embed="rId3"/>
          <a:stretch>
            <a:fillRect/>
          </a:stretch>
        </p:blipFill>
        <p:spPr>
          <a:xfrm>
            <a:off x="7937672" y="4430013"/>
            <a:ext cx="3682357" cy="607808"/>
          </a:xfrm>
          <a:prstGeom prst="rect">
            <a:avLst/>
          </a:prstGeom>
        </p:spPr>
      </p:pic>
      <p:pic>
        <p:nvPicPr>
          <p:cNvPr id="69" name="Picture 68"/>
          <p:cNvPicPr>
            <a:picLocks noChangeAspect="1"/>
          </p:cNvPicPr>
          <p:nvPr/>
        </p:nvPicPr>
        <p:blipFill>
          <a:blip r:embed="rId3"/>
          <a:stretch>
            <a:fillRect/>
          </a:stretch>
        </p:blipFill>
        <p:spPr>
          <a:xfrm>
            <a:off x="7937671" y="5375778"/>
            <a:ext cx="3682357" cy="607808"/>
          </a:xfrm>
          <a:prstGeom prst="rect">
            <a:avLst/>
          </a:prstGeom>
        </p:spPr>
      </p:pic>
      <p:pic>
        <p:nvPicPr>
          <p:cNvPr id="23" name="Picture 22"/>
          <p:cNvPicPr>
            <a:picLocks noChangeAspect="1"/>
          </p:cNvPicPr>
          <p:nvPr/>
        </p:nvPicPr>
        <p:blipFill>
          <a:blip r:embed="rId3"/>
          <a:stretch>
            <a:fillRect/>
          </a:stretch>
        </p:blipFill>
        <p:spPr>
          <a:xfrm>
            <a:off x="1030953" y="3421473"/>
            <a:ext cx="10215784" cy="607808"/>
          </a:xfrm>
          <a:prstGeom prst="rect">
            <a:avLst/>
          </a:prstGeom>
        </p:spPr>
      </p:pic>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Adding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8949284" y="124172"/>
            <a:ext cx="3307975" cy="1077218"/>
          </a:xfrm>
          <a:prstGeom prst="rect">
            <a:avLst/>
          </a:prstGeom>
          <a:noFill/>
          <a:ln>
            <a:solidFill>
              <a:schemeClr val="tx1"/>
            </a:solidFill>
          </a:ln>
        </p:spPr>
        <p:txBody>
          <a:bodyPr wrap="square" rtlCol="0">
            <a:spAutoFit/>
          </a:bodyPr>
          <a:lstStyle/>
          <a:p>
            <a:r>
              <a:rPr lang="en-US" sz="1600" b="1" dirty="0" smtClean="0">
                <a:solidFill>
                  <a:srgbClr val="00B050"/>
                </a:solidFill>
              </a:rPr>
              <a:t>Commutative Property of Addition</a:t>
            </a:r>
          </a:p>
          <a:p>
            <a:r>
              <a:rPr lang="en-US" sz="1600" dirty="0" smtClean="0"/>
              <a:t>If you have 2 terms joined by addition, you can add the terms in 2 different orders </a:t>
            </a:r>
            <a:r>
              <a:rPr lang="en-US" sz="1600" dirty="0" err="1" smtClean="0"/>
              <a:t>a+b</a:t>
            </a:r>
            <a:r>
              <a:rPr lang="en-US" sz="1600" dirty="0" smtClean="0"/>
              <a:t> or </a:t>
            </a:r>
            <a:r>
              <a:rPr lang="en-US" sz="1600" dirty="0" err="1" smtClean="0"/>
              <a:t>b+a</a:t>
            </a:r>
            <a:endParaRPr lang="en-US" sz="1600" dirty="0"/>
          </a:p>
        </p:txBody>
      </p:sp>
      <p:pic>
        <p:nvPicPr>
          <p:cNvPr id="6" name="Picture 5"/>
          <p:cNvPicPr>
            <a:picLocks noChangeAspect="1"/>
          </p:cNvPicPr>
          <p:nvPr/>
        </p:nvPicPr>
        <p:blipFill>
          <a:blip r:embed="rId3"/>
          <a:stretch>
            <a:fillRect/>
          </a:stretch>
        </p:blipFill>
        <p:spPr>
          <a:xfrm>
            <a:off x="1030953" y="1782363"/>
            <a:ext cx="10215784" cy="607808"/>
          </a:xfrm>
          <a:prstGeom prst="rect">
            <a:avLst/>
          </a:prstGeom>
        </p:spPr>
      </p:pic>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741539" y="1979115"/>
            <a:ext cx="132157" cy="98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8930259" y="3615461"/>
            <a:ext cx="99962" cy="975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616277" y="1585880"/>
            <a:ext cx="376719" cy="307777"/>
          </a:xfrm>
          <a:prstGeom prst="rect">
            <a:avLst/>
          </a:prstGeom>
          <a:noFill/>
        </p:spPr>
        <p:txBody>
          <a:bodyPr wrap="square" rtlCol="0">
            <a:spAutoFit/>
          </a:bodyPr>
          <a:lstStyle/>
          <a:p>
            <a:r>
              <a:rPr lang="en-US" sz="1400" dirty="0" smtClean="0"/>
              <a:t>-5</a:t>
            </a:r>
            <a:endParaRPr lang="en-US" sz="1400" dirty="0"/>
          </a:p>
        </p:txBody>
      </p:sp>
      <p:sp>
        <p:nvSpPr>
          <p:cNvPr id="3" name="Arc 2"/>
          <p:cNvSpPr/>
          <p:nvPr/>
        </p:nvSpPr>
        <p:spPr>
          <a:xfrm>
            <a:off x="3804639" y="1773352"/>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p:cNvSpPr/>
          <p:nvPr/>
        </p:nvSpPr>
        <p:spPr>
          <a:xfrm flipH="1">
            <a:off x="3804638" y="1773352"/>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352534" y="1092109"/>
            <a:ext cx="775556" cy="369332"/>
          </a:xfrm>
          <a:prstGeom prst="rect">
            <a:avLst/>
          </a:prstGeom>
          <a:noFill/>
        </p:spPr>
        <p:txBody>
          <a:bodyPr wrap="square" rtlCol="0">
            <a:spAutoFit/>
          </a:bodyPr>
          <a:lstStyle/>
          <a:p>
            <a:r>
              <a:rPr lang="en-US" dirty="0" smtClean="0"/>
              <a:t>- 5 + 7</a:t>
            </a:r>
            <a:endParaRPr lang="en-US" dirty="0"/>
          </a:p>
        </p:txBody>
      </p:sp>
      <p:sp>
        <p:nvSpPr>
          <p:cNvPr id="25" name="Arc 24"/>
          <p:cNvSpPr/>
          <p:nvPr/>
        </p:nvSpPr>
        <p:spPr>
          <a:xfrm>
            <a:off x="4222548" y="1771560"/>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flipH="1">
            <a:off x="4222547" y="1771560"/>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Arc 27"/>
          <p:cNvSpPr/>
          <p:nvPr/>
        </p:nvSpPr>
        <p:spPr>
          <a:xfrm>
            <a:off x="4605928" y="1761712"/>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u="sng"/>
          </a:p>
        </p:txBody>
      </p:sp>
      <p:sp>
        <p:nvSpPr>
          <p:cNvPr id="29" name="Arc 28"/>
          <p:cNvSpPr/>
          <p:nvPr/>
        </p:nvSpPr>
        <p:spPr>
          <a:xfrm flipH="1">
            <a:off x="4605927" y="1761712"/>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u="sng"/>
          </a:p>
        </p:txBody>
      </p:sp>
      <p:sp>
        <p:nvSpPr>
          <p:cNvPr id="31" name="Arc 30"/>
          <p:cNvSpPr/>
          <p:nvPr/>
        </p:nvSpPr>
        <p:spPr>
          <a:xfrm>
            <a:off x="5001806" y="1773927"/>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Arc 31"/>
          <p:cNvSpPr/>
          <p:nvPr/>
        </p:nvSpPr>
        <p:spPr>
          <a:xfrm flipH="1">
            <a:off x="5001805" y="1773927"/>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a:off x="5427448" y="1773927"/>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flipH="1">
            <a:off x="5427447" y="1773927"/>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a:off x="5854701" y="1772599"/>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flipH="1">
            <a:off x="5854700" y="1772599"/>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7" name="Group 16"/>
          <p:cNvGrpSpPr/>
          <p:nvPr/>
        </p:nvGrpSpPr>
        <p:grpSpPr>
          <a:xfrm>
            <a:off x="6272219" y="1764363"/>
            <a:ext cx="383381" cy="304333"/>
            <a:chOff x="6272219" y="1764363"/>
            <a:chExt cx="383381" cy="304333"/>
          </a:xfrm>
        </p:grpSpPr>
        <p:sp>
          <p:nvSpPr>
            <p:cNvPr id="41" name="Arc 4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4" name="Arc 43"/>
          <p:cNvSpPr/>
          <p:nvPr/>
        </p:nvSpPr>
        <p:spPr>
          <a:xfrm>
            <a:off x="8565904" y="3401695"/>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flipH="1">
            <a:off x="8565903" y="3401695"/>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p:cNvSpPr txBox="1"/>
          <p:nvPr/>
        </p:nvSpPr>
        <p:spPr>
          <a:xfrm>
            <a:off x="4879655" y="1471027"/>
            <a:ext cx="376719" cy="307777"/>
          </a:xfrm>
          <a:prstGeom prst="rect">
            <a:avLst/>
          </a:prstGeom>
          <a:noFill/>
        </p:spPr>
        <p:txBody>
          <a:bodyPr wrap="square" rtlCol="0">
            <a:spAutoFit/>
          </a:bodyPr>
          <a:lstStyle/>
          <a:p>
            <a:r>
              <a:rPr lang="en-US" sz="1400" dirty="0" smtClean="0"/>
              <a:t>+7</a:t>
            </a:r>
            <a:endParaRPr lang="en-US" sz="1400" dirty="0"/>
          </a:p>
        </p:txBody>
      </p:sp>
      <p:cxnSp>
        <p:nvCxnSpPr>
          <p:cNvPr id="10" name="Straight Arrow Connector 9"/>
          <p:cNvCxnSpPr/>
          <p:nvPr/>
        </p:nvCxnSpPr>
        <p:spPr>
          <a:xfrm flipV="1">
            <a:off x="5157819" y="1598542"/>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811952" y="2805304"/>
            <a:ext cx="669620" cy="646331"/>
          </a:xfrm>
          <a:prstGeom prst="rect">
            <a:avLst/>
          </a:prstGeom>
          <a:noFill/>
        </p:spPr>
        <p:txBody>
          <a:bodyPr wrap="square" rtlCol="0">
            <a:spAutoFit/>
          </a:bodyPr>
          <a:lstStyle/>
          <a:p>
            <a:r>
              <a:rPr lang="en-US" dirty="0" smtClean="0"/>
              <a:t>Start here</a:t>
            </a:r>
            <a:endParaRPr lang="en-US" dirty="0"/>
          </a:p>
        </p:txBody>
      </p:sp>
      <p:sp>
        <p:nvSpPr>
          <p:cNvPr id="49" name="TextBox 48"/>
          <p:cNvSpPr txBox="1"/>
          <p:nvPr/>
        </p:nvSpPr>
        <p:spPr>
          <a:xfrm>
            <a:off x="5479060" y="918523"/>
            <a:ext cx="2124896" cy="646331"/>
          </a:xfrm>
          <a:prstGeom prst="rect">
            <a:avLst/>
          </a:prstGeom>
          <a:noFill/>
        </p:spPr>
        <p:txBody>
          <a:bodyPr wrap="square" rtlCol="0">
            <a:spAutoFit/>
          </a:bodyPr>
          <a:lstStyle/>
          <a:p>
            <a:r>
              <a:rPr lang="en-US" dirty="0" smtClean="0"/>
              <a:t>Move to the right for positive integers</a:t>
            </a:r>
            <a:endParaRPr lang="en-US" dirty="0"/>
          </a:p>
        </p:txBody>
      </p:sp>
      <p:sp>
        <p:nvSpPr>
          <p:cNvPr id="50" name="TextBox 49"/>
          <p:cNvSpPr txBox="1"/>
          <p:nvPr/>
        </p:nvSpPr>
        <p:spPr>
          <a:xfrm>
            <a:off x="6541508" y="2532693"/>
            <a:ext cx="2082415" cy="646331"/>
          </a:xfrm>
          <a:prstGeom prst="rect">
            <a:avLst/>
          </a:prstGeom>
          <a:noFill/>
        </p:spPr>
        <p:txBody>
          <a:bodyPr wrap="square" rtlCol="0">
            <a:spAutoFit/>
          </a:bodyPr>
          <a:lstStyle/>
          <a:p>
            <a:pPr algn="r"/>
            <a:r>
              <a:rPr lang="en-US" dirty="0" smtClean="0"/>
              <a:t>Move to the left for negative integers</a:t>
            </a:r>
            <a:endParaRPr lang="en-US" dirty="0"/>
          </a:p>
        </p:txBody>
      </p:sp>
      <p:sp>
        <p:nvSpPr>
          <p:cNvPr id="52" name="Arc 51"/>
          <p:cNvSpPr/>
          <p:nvPr/>
        </p:nvSpPr>
        <p:spPr>
          <a:xfrm>
            <a:off x="8101412" y="3416047"/>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flipH="1">
            <a:off x="8101411" y="3416047"/>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Arc 54"/>
          <p:cNvSpPr/>
          <p:nvPr/>
        </p:nvSpPr>
        <p:spPr>
          <a:xfrm>
            <a:off x="7630310" y="340872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Arc 55"/>
          <p:cNvSpPr/>
          <p:nvPr/>
        </p:nvSpPr>
        <p:spPr>
          <a:xfrm flipH="1">
            <a:off x="7630309" y="340872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p:cNvSpPr/>
          <p:nvPr/>
        </p:nvSpPr>
        <p:spPr>
          <a:xfrm>
            <a:off x="7180696" y="3409152"/>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Arc 58"/>
          <p:cNvSpPr/>
          <p:nvPr/>
        </p:nvSpPr>
        <p:spPr>
          <a:xfrm flipH="1">
            <a:off x="7180695" y="3409152"/>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1" name="Group 10"/>
          <p:cNvGrpSpPr/>
          <p:nvPr/>
        </p:nvGrpSpPr>
        <p:grpSpPr>
          <a:xfrm>
            <a:off x="6713743" y="3409152"/>
            <a:ext cx="383381" cy="304333"/>
            <a:chOff x="6713743" y="3409152"/>
            <a:chExt cx="383381" cy="304333"/>
          </a:xfrm>
        </p:grpSpPr>
        <p:sp>
          <p:nvSpPr>
            <p:cNvPr id="61" name="Arc 60"/>
            <p:cNvSpPr/>
            <p:nvPr/>
          </p:nvSpPr>
          <p:spPr>
            <a:xfrm>
              <a:off x="6713744" y="3409152"/>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Arc 61"/>
            <p:cNvSpPr/>
            <p:nvPr/>
          </p:nvSpPr>
          <p:spPr>
            <a:xfrm flipH="1">
              <a:off x="6713743" y="3409152"/>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4" name="TextBox 63"/>
          <p:cNvSpPr txBox="1"/>
          <p:nvPr/>
        </p:nvSpPr>
        <p:spPr>
          <a:xfrm>
            <a:off x="8930259" y="3311557"/>
            <a:ext cx="376719" cy="307777"/>
          </a:xfrm>
          <a:prstGeom prst="rect">
            <a:avLst/>
          </a:prstGeom>
          <a:noFill/>
        </p:spPr>
        <p:txBody>
          <a:bodyPr wrap="square" rtlCol="0">
            <a:spAutoFit/>
          </a:bodyPr>
          <a:lstStyle/>
          <a:p>
            <a:r>
              <a:rPr lang="en-US" sz="1400" dirty="0" smtClean="0"/>
              <a:t>+7</a:t>
            </a:r>
            <a:endParaRPr lang="en-US" sz="1400" dirty="0"/>
          </a:p>
        </p:txBody>
      </p:sp>
      <p:sp>
        <p:nvSpPr>
          <p:cNvPr id="65" name="TextBox 64"/>
          <p:cNvSpPr txBox="1"/>
          <p:nvPr/>
        </p:nvSpPr>
        <p:spPr>
          <a:xfrm>
            <a:off x="3152655" y="1335061"/>
            <a:ext cx="669620" cy="646331"/>
          </a:xfrm>
          <a:prstGeom prst="rect">
            <a:avLst/>
          </a:prstGeom>
          <a:noFill/>
        </p:spPr>
        <p:txBody>
          <a:bodyPr wrap="square" rtlCol="0">
            <a:spAutoFit/>
          </a:bodyPr>
          <a:lstStyle/>
          <a:p>
            <a:r>
              <a:rPr lang="en-US" dirty="0" smtClean="0"/>
              <a:t>Start here</a:t>
            </a:r>
            <a:endParaRPr lang="en-US" dirty="0"/>
          </a:p>
        </p:txBody>
      </p:sp>
      <p:sp>
        <p:nvSpPr>
          <p:cNvPr id="66" name="TextBox 65"/>
          <p:cNvSpPr txBox="1"/>
          <p:nvPr/>
        </p:nvSpPr>
        <p:spPr>
          <a:xfrm>
            <a:off x="5157819" y="2906231"/>
            <a:ext cx="1154521" cy="369332"/>
          </a:xfrm>
          <a:prstGeom prst="rect">
            <a:avLst/>
          </a:prstGeom>
          <a:noFill/>
        </p:spPr>
        <p:txBody>
          <a:bodyPr wrap="square" rtlCol="0">
            <a:spAutoFit/>
          </a:bodyPr>
          <a:lstStyle/>
          <a:p>
            <a:r>
              <a:rPr lang="en-US" dirty="0" smtClean="0"/>
              <a:t>7 + (- 5)</a:t>
            </a:r>
            <a:endParaRPr lang="en-US" dirty="0"/>
          </a:p>
        </p:txBody>
      </p:sp>
      <p:sp>
        <p:nvSpPr>
          <p:cNvPr id="70" name="Oval 69"/>
          <p:cNvSpPr/>
          <p:nvPr/>
        </p:nvSpPr>
        <p:spPr>
          <a:xfrm>
            <a:off x="2931343" y="4659878"/>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47575" y="4556020"/>
            <a:ext cx="1371150" cy="338554"/>
          </a:xfrm>
          <a:prstGeom prst="rect">
            <a:avLst/>
          </a:prstGeom>
          <a:noFill/>
        </p:spPr>
        <p:txBody>
          <a:bodyPr wrap="square" rtlCol="0">
            <a:spAutoFit/>
          </a:bodyPr>
          <a:lstStyle/>
          <a:p>
            <a:r>
              <a:rPr lang="en-US" sz="1600" dirty="0" smtClean="0"/>
              <a:t>-8 + 4 = </a:t>
            </a:r>
            <a:r>
              <a:rPr lang="en-US" sz="1600" dirty="0" smtClean="0">
                <a:solidFill>
                  <a:srgbClr val="FF0000"/>
                </a:solidFill>
              </a:rPr>
              <a:t>4 + -8</a:t>
            </a:r>
            <a:endParaRPr lang="en-US" sz="1600" dirty="0">
              <a:solidFill>
                <a:srgbClr val="FF0000"/>
              </a:solidFill>
            </a:endParaRPr>
          </a:p>
        </p:txBody>
      </p:sp>
      <p:grpSp>
        <p:nvGrpSpPr>
          <p:cNvPr id="74" name="Group 73"/>
          <p:cNvGrpSpPr/>
          <p:nvPr/>
        </p:nvGrpSpPr>
        <p:grpSpPr>
          <a:xfrm>
            <a:off x="2801760" y="4530966"/>
            <a:ext cx="155777" cy="143275"/>
            <a:chOff x="6713743" y="3409152"/>
            <a:chExt cx="383381" cy="304333"/>
          </a:xfrm>
        </p:grpSpPr>
        <p:sp>
          <p:nvSpPr>
            <p:cNvPr id="75" name="Arc 74"/>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Arc 75"/>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7" name="Group 76"/>
          <p:cNvGrpSpPr/>
          <p:nvPr/>
        </p:nvGrpSpPr>
        <p:grpSpPr>
          <a:xfrm>
            <a:off x="1182829" y="4426385"/>
            <a:ext cx="144113" cy="406634"/>
            <a:chOff x="6272219" y="1764363"/>
            <a:chExt cx="383381" cy="304333"/>
          </a:xfrm>
        </p:grpSpPr>
        <p:sp>
          <p:nvSpPr>
            <p:cNvPr id="78" name="Arc 7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Arc 7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80" name="TextBox 79"/>
          <p:cNvSpPr txBox="1"/>
          <p:nvPr/>
        </p:nvSpPr>
        <p:spPr>
          <a:xfrm>
            <a:off x="6692056" y="1541310"/>
            <a:ext cx="1134586" cy="369332"/>
          </a:xfrm>
          <a:prstGeom prst="rect">
            <a:avLst/>
          </a:prstGeom>
          <a:noFill/>
        </p:spPr>
        <p:txBody>
          <a:bodyPr wrap="square" rtlCol="0">
            <a:spAutoFit/>
          </a:bodyPr>
          <a:lstStyle/>
          <a:p>
            <a:r>
              <a:rPr lang="en-US" dirty="0" smtClean="0"/>
              <a:t>- 5 + 7 = 2</a:t>
            </a:r>
            <a:endParaRPr lang="en-US" dirty="0"/>
          </a:p>
        </p:txBody>
      </p:sp>
      <p:sp>
        <p:nvSpPr>
          <p:cNvPr id="18" name="5-Point Star 17"/>
          <p:cNvSpPr/>
          <p:nvPr/>
        </p:nvSpPr>
        <p:spPr>
          <a:xfrm>
            <a:off x="6598181" y="1907947"/>
            <a:ext cx="180882" cy="240475"/>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5-Point Star 80"/>
          <p:cNvSpPr/>
          <p:nvPr/>
        </p:nvSpPr>
        <p:spPr>
          <a:xfrm>
            <a:off x="1681748" y="4587766"/>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 name="Group 102"/>
          <p:cNvGrpSpPr/>
          <p:nvPr/>
        </p:nvGrpSpPr>
        <p:grpSpPr>
          <a:xfrm>
            <a:off x="2480694" y="4530967"/>
            <a:ext cx="155777" cy="143275"/>
            <a:chOff x="6713743" y="3409152"/>
            <a:chExt cx="383381" cy="304333"/>
          </a:xfrm>
        </p:grpSpPr>
        <p:sp>
          <p:nvSpPr>
            <p:cNvPr id="104" name="Arc 103"/>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Arc 104"/>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6" name="Group 105"/>
          <p:cNvGrpSpPr/>
          <p:nvPr/>
        </p:nvGrpSpPr>
        <p:grpSpPr>
          <a:xfrm>
            <a:off x="1728618" y="5471985"/>
            <a:ext cx="155777" cy="143275"/>
            <a:chOff x="6713743" y="3409152"/>
            <a:chExt cx="383381" cy="304333"/>
          </a:xfrm>
        </p:grpSpPr>
        <p:sp>
          <p:nvSpPr>
            <p:cNvPr id="107" name="Arc 10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9" name="Group 108"/>
          <p:cNvGrpSpPr/>
          <p:nvPr/>
        </p:nvGrpSpPr>
        <p:grpSpPr>
          <a:xfrm>
            <a:off x="2177030" y="4526048"/>
            <a:ext cx="155777" cy="143275"/>
            <a:chOff x="6713743" y="3409152"/>
            <a:chExt cx="383381" cy="304333"/>
          </a:xfrm>
        </p:grpSpPr>
        <p:sp>
          <p:nvSpPr>
            <p:cNvPr id="110" name="Arc 109"/>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Arc 110"/>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2" name="Group 111"/>
          <p:cNvGrpSpPr/>
          <p:nvPr/>
        </p:nvGrpSpPr>
        <p:grpSpPr>
          <a:xfrm>
            <a:off x="2321631" y="4523128"/>
            <a:ext cx="155777" cy="143275"/>
            <a:chOff x="6713743" y="3409152"/>
            <a:chExt cx="383381" cy="304333"/>
          </a:xfrm>
        </p:grpSpPr>
        <p:sp>
          <p:nvSpPr>
            <p:cNvPr id="113" name="Arc 112"/>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Arc 113"/>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5" name="Group 114"/>
          <p:cNvGrpSpPr/>
          <p:nvPr/>
        </p:nvGrpSpPr>
        <p:grpSpPr>
          <a:xfrm>
            <a:off x="2628581" y="4530966"/>
            <a:ext cx="155777" cy="143275"/>
            <a:chOff x="6713743" y="3409152"/>
            <a:chExt cx="383381" cy="304333"/>
          </a:xfrm>
        </p:grpSpPr>
        <p:sp>
          <p:nvSpPr>
            <p:cNvPr id="116" name="Arc 115"/>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Arc 116"/>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p:cNvGrpSpPr/>
          <p:nvPr/>
        </p:nvGrpSpPr>
        <p:grpSpPr>
          <a:xfrm>
            <a:off x="1871255" y="4530966"/>
            <a:ext cx="155777" cy="143275"/>
            <a:chOff x="6713743" y="3409152"/>
            <a:chExt cx="383381" cy="304333"/>
          </a:xfrm>
        </p:grpSpPr>
        <p:sp>
          <p:nvSpPr>
            <p:cNvPr id="119" name="Arc 118"/>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Arc 119"/>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1" name="Group 120"/>
          <p:cNvGrpSpPr/>
          <p:nvPr/>
        </p:nvGrpSpPr>
        <p:grpSpPr>
          <a:xfrm>
            <a:off x="2030823" y="4524029"/>
            <a:ext cx="155777" cy="143275"/>
            <a:chOff x="6713743" y="3409152"/>
            <a:chExt cx="383381" cy="304333"/>
          </a:xfrm>
        </p:grpSpPr>
        <p:sp>
          <p:nvSpPr>
            <p:cNvPr id="122" name="Arc 121"/>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Arc 122"/>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4" name="Group 123"/>
          <p:cNvGrpSpPr/>
          <p:nvPr/>
        </p:nvGrpSpPr>
        <p:grpSpPr>
          <a:xfrm>
            <a:off x="2477408" y="5463591"/>
            <a:ext cx="155777" cy="143275"/>
            <a:chOff x="6713743" y="3409152"/>
            <a:chExt cx="383381" cy="304333"/>
          </a:xfrm>
        </p:grpSpPr>
        <p:sp>
          <p:nvSpPr>
            <p:cNvPr id="125" name="Arc 124"/>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Arc 125"/>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7" name="Group 126"/>
          <p:cNvGrpSpPr/>
          <p:nvPr/>
        </p:nvGrpSpPr>
        <p:grpSpPr>
          <a:xfrm>
            <a:off x="1735951" y="4530966"/>
            <a:ext cx="155777" cy="143275"/>
            <a:chOff x="6713743" y="3409152"/>
            <a:chExt cx="383381" cy="304333"/>
          </a:xfrm>
        </p:grpSpPr>
        <p:sp>
          <p:nvSpPr>
            <p:cNvPr id="128" name="Arc 127"/>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Arc 128"/>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0" name="Group 129"/>
          <p:cNvGrpSpPr/>
          <p:nvPr/>
        </p:nvGrpSpPr>
        <p:grpSpPr>
          <a:xfrm>
            <a:off x="10140886" y="5339205"/>
            <a:ext cx="123324" cy="406634"/>
            <a:chOff x="6272219" y="1764363"/>
            <a:chExt cx="383381" cy="304333"/>
          </a:xfrm>
        </p:grpSpPr>
        <p:sp>
          <p:nvSpPr>
            <p:cNvPr id="131" name="Arc 1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Arc 1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6" name="Group 135"/>
          <p:cNvGrpSpPr/>
          <p:nvPr/>
        </p:nvGrpSpPr>
        <p:grpSpPr>
          <a:xfrm>
            <a:off x="1602425" y="4426385"/>
            <a:ext cx="144113" cy="406634"/>
            <a:chOff x="6272219" y="1764363"/>
            <a:chExt cx="383381" cy="304333"/>
          </a:xfrm>
        </p:grpSpPr>
        <p:sp>
          <p:nvSpPr>
            <p:cNvPr id="137" name="Arc 136"/>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Arc 137"/>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9" name="Group 138"/>
          <p:cNvGrpSpPr/>
          <p:nvPr/>
        </p:nvGrpSpPr>
        <p:grpSpPr>
          <a:xfrm>
            <a:off x="1459711" y="4426385"/>
            <a:ext cx="144113" cy="406634"/>
            <a:chOff x="6272219" y="1764363"/>
            <a:chExt cx="383381" cy="304333"/>
          </a:xfrm>
        </p:grpSpPr>
        <p:sp>
          <p:nvSpPr>
            <p:cNvPr id="140" name="Arc 139"/>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Arc 140"/>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42" name="Group 141"/>
          <p:cNvGrpSpPr/>
          <p:nvPr/>
        </p:nvGrpSpPr>
        <p:grpSpPr>
          <a:xfrm>
            <a:off x="1312412" y="4426385"/>
            <a:ext cx="144113" cy="406634"/>
            <a:chOff x="6272219" y="1764363"/>
            <a:chExt cx="383381" cy="304333"/>
          </a:xfrm>
        </p:grpSpPr>
        <p:sp>
          <p:nvSpPr>
            <p:cNvPr id="143" name="Arc 142"/>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Arc 143"/>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45" name="TextBox 144"/>
          <p:cNvSpPr txBox="1"/>
          <p:nvPr/>
        </p:nvSpPr>
        <p:spPr>
          <a:xfrm>
            <a:off x="1372279" y="4188644"/>
            <a:ext cx="907371" cy="307777"/>
          </a:xfrm>
          <a:prstGeom prst="rect">
            <a:avLst/>
          </a:prstGeom>
          <a:noFill/>
        </p:spPr>
        <p:txBody>
          <a:bodyPr wrap="square" rtlCol="0">
            <a:spAutoFit/>
          </a:bodyPr>
          <a:lstStyle/>
          <a:p>
            <a:r>
              <a:rPr lang="en-US" sz="1400" dirty="0" smtClean="0">
                <a:effectLst>
                  <a:glow rad="101600">
                    <a:schemeClr val="accent4">
                      <a:satMod val="175000"/>
                      <a:alpha val="40000"/>
                    </a:schemeClr>
                  </a:glow>
                </a:effectLst>
              </a:rPr>
              <a:t>-8</a:t>
            </a:r>
            <a:r>
              <a:rPr lang="en-US" sz="1400" dirty="0" smtClean="0"/>
              <a:t> + 4 = </a:t>
            </a:r>
            <a:r>
              <a:rPr lang="en-US" sz="1400" dirty="0" smtClean="0">
                <a:effectLst>
                  <a:glow rad="101600">
                    <a:schemeClr val="accent4">
                      <a:satMod val="175000"/>
                      <a:alpha val="40000"/>
                    </a:schemeClr>
                  </a:glow>
                </a:effectLst>
              </a:rPr>
              <a:t>-4</a:t>
            </a:r>
            <a:endParaRPr lang="en-US" sz="1400" dirty="0">
              <a:effectLst>
                <a:glow rad="101600">
                  <a:schemeClr val="accent4">
                    <a:satMod val="175000"/>
                    <a:alpha val="40000"/>
                  </a:schemeClr>
                </a:glow>
              </a:effectLst>
            </a:endParaRPr>
          </a:p>
        </p:txBody>
      </p:sp>
      <p:sp>
        <p:nvSpPr>
          <p:cNvPr id="146" name="TextBox 145"/>
          <p:cNvSpPr txBox="1"/>
          <p:nvPr/>
        </p:nvSpPr>
        <p:spPr>
          <a:xfrm>
            <a:off x="1278689" y="5101379"/>
            <a:ext cx="1371150" cy="307777"/>
          </a:xfrm>
          <a:prstGeom prst="rect">
            <a:avLst/>
          </a:prstGeom>
          <a:noFill/>
        </p:spPr>
        <p:txBody>
          <a:bodyPr wrap="square" rtlCol="0">
            <a:spAutoFit/>
          </a:bodyPr>
          <a:lstStyle/>
          <a:p>
            <a:r>
              <a:rPr lang="en-US" sz="1400" dirty="0" smtClean="0">
                <a:effectLst>
                  <a:glow rad="101600">
                    <a:schemeClr val="accent4">
                      <a:satMod val="175000"/>
                      <a:alpha val="40000"/>
                    </a:schemeClr>
                  </a:glow>
                </a:effectLst>
              </a:rPr>
              <a:t>-6</a:t>
            </a:r>
            <a:r>
              <a:rPr lang="en-US" sz="1400" dirty="0" smtClean="0"/>
              <a:t> + 2 = </a:t>
            </a:r>
            <a:r>
              <a:rPr lang="en-US" sz="1400" dirty="0" smtClean="0">
                <a:effectLst>
                  <a:glow rad="101600">
                    <a:schemeClr val="accent4">
                      <a:satMod val="175000"/>
                      <a:alpha val="40000"/>
                    </a:schemeClr>
                  </a:glow>
                </a:effectLst>
              </a:rPr>
              <a:t>-4</a:t>
            </a:r>
            <a:endParaRPr lang="en-US" sz="1400" dirty="0">
              <a:effectLst>
                <a:glow rad="101600">
                  <a:schemeClr val="accent4">
                    <a:satMod val="175000"/>
                    <a:alpha val="40000"/>
                  </a:schemeClr>
                </a:glow>
              </a:effectLst>
            </a:endParaRPr>
          </a:p>
        </p:txBody>
      </p:sp>
      <p:grpSp>
        <p:nvGrpSpPr>
          <p:cNvPr id="147" name="Group 146"/>
          <p:cNvGrpSpPr/>
          <p:nvPr/>
        </p:nvGrpSpPr>
        <p:grpSpPr>
          <a:xfrm>
            <a:off x="1602424" y="5361880"/>
            <a:ext cx="144113" cy="406634"/>
            <a:chOff x="6272219" y="1764363"/>
            <a:chExt cx="383381" cy="304333"/>
          </a:xfrm>
        </p:grpSpPr>
        <p:sp>
          <p:nvSpPr>
            <p:cNvPr id="148" name="Arc 14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Arc 14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0" name="Group 149"/>
          <p:cNvGrpSpPr/>
          <p:nvPr/>
        </p:nvGrpSpPr>
        <p:grpSpPr>
          <a:xfrm>
            <a:off x="1459710" y="5361880"/>
            <a:ext cx="144113" cy="406634"/>
            <a:chOff x="6272219" y="1764363"/>
            <a:chExt cx="383381" cy="304333"/>
          </a:xfrm>
        </p:grpSpPr>
        <p:sp>
          <p:nvSpPr>
            <p:cNvPr id="151" name="Arc 15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Arc 15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3" name="Group 152"/>
          <p:cNvGrpSpPr/>
          <p:nvPr/>
        </p:nvGrpSpPr>
        <p:grpSpPr>
          <a:xfrm>
            <a:off x="1878307" y="5475918"/>
            <a:ext cx="155777" cy="143275"/>
            <a:chOff x="6713743" y="3409152"/>
            <a:chExt cx="383381" cy="304333"/>
          </a:xfrm>
        </p:grpSpPr>
        <p:sp>
          <p:nvSpPr>
            <p:cNvPr id="154" name="Arc 153"/>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Arc 154"/>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6" name="Group 155"/>
          <p:cNvGrpSpPr/>
          <p:nvPr/>
        </p:nvGrpSpPr>
        <p:grpSpPr>
          <a:xfrm>
            <a:off x="2030822" y="5471986"/>
            <a:ext cx="155777" cy="143275"/>
            <a:chOff x="6713743" y="3409152"/>
            <a:chExt cx="383381" cy="304333"/>
          </a:xfrm>
        </p:grpSpPr>
        <p:sp>
          <p:nvSpPr>
            <p:cNvPr id="157" name="Arc 15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Arc 15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9" name="Group 158"/>
          <p:cNvGrpSpPr/>
          <p:nvPr/>
        </p:nvGrpSpPr>
        <p:grpSpPr>
          <a:xfrm>
            <a:off x="2186600" y="5472379"/>
            <a:ext cx="155777" cy="143275"/>
            <a:chOff x="6713743" y="3409152"/>
            <a:chExt cx="383381" cy="304333"/>
          </a:xfrm>
        </p:grpSpPr>
        <p:sp>
          <p:nvSpPr>
            <p:cNvPr id="160" name="Arc 159"/>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Arc 160"/>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2" name="Group 161"/>
          <p:cNvGrpSpPr/>
          <p:nvPr/>
        </p:nvGrpSpPr>
        <p:grpSpPr>
          <a:xfrm>
            <a:off x="2332807" y="5472772"/>
            <a:ext cx="155777" cy="143275"/>
            <a:chOff x="6713743" y="3409152"/>
            <a:chExt cx="383381" cy="304333"/>
          </a:xfrm>
        </p:grpSpPr>
        <p:sp>
          <p:nvSpPr>
            <p:cNvPr id="163" name="Arc 162"/>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Arc 163"/>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8" name="TextBox 167"/>
          <p:cNvSpPr txBox="1"/>
          <p:nvPr/>
        </p:nvSpPr>
        <p:spPr>
          <a:xfrm>
            <a:off x="4349034" y="5459920"/>
            <a:ext cx="1371150" cy="338554"/>
          </a:xfrm>
          <a:prstGeom prst="rect">
            <a:avLst/>
          </a:prstGeom>
          <a:noFill/>
        </p:spPr>
        <p:txBody>
          <a:bodyPr wrap="square" rtlCol="0">
            <a:spAutoFit/>
          </a:bodyPr>
          <a:lstStyle/>
          <a:p>
            <a:r>
              <a:rPr lang="en-US" sz="1600" dirty="0" smtClean="0"/>
              <a:t>-6 + 2 = </a:t>
            </a:r>
            <a:r>
              <a:rPr lang="en-US" sz="1600" dirty="0" smtClean="0">
                <a:solidFill>
                  <a:srgbClr val="FF0000"/>
                </a:solidFill>
              </a:rPr>
              <a:t>2 + -6</a:t>
            </a:r>
            <a:endParaRPr lang="en-US" sz="1600" dirty="0">
              <a:solidFill>
                <a:srgbClr val="FF0000"/>
              </a:solidFill>
            </a:endParaRPr>
          </a:p>
        </p:txBody>
      </p:sp>
      <p:sp>
        <p:nvSpPr>
          <p:cNvPr id="169" name="TextBox 168"/>
          <p:cNvSpPr txBox="1"/>
          <p:nvPr/>
        </p:nvSpPr>
        <p:spPr>
          <a:xfrm>
            <a:off x="6566521" y="4552349"/>
            <a:ext cx="1371150" cy="338554"/>
          </a:xfrm>
          <a:prstGeom prst="rect">
            <a:avLst/>
          </a:prstGeom>
          <a:noFill/>
        </p:spPr>
        <p:txBody>
          <a:bodyPr wrap="square" rtlCol="0">
            <a:spAutoFit/>
          </a:bodyPr>
          <a:lstStyle/>
          <a:p>
            <a:r>
              <a:rPr lang="en-US" sz="1600" dirty="0" smtClean="0"/>
              <a:t>8 + -4 = </a:t>
            </a:r>
            <a:r>
              <a:rPr lang="en-US" sz="1600" dirty="0" smtClean="0">
                <a:solidFill>
                  <a:srgbClr val="FF0000"/>
                </a:solidFill>
              </a:rPr>
              <a:t>-4 + 8</a:t>
            </a:r>
            <a:endParaRPr lang="en-US" sz="1600" dirty="0">
              <a:solidFill>
                <a:srgbClr val="FF0000"/>
              </a:solidFill>
            </a:endParaRPr>
          </a:p>
        </p:txBody>
      </p:sp>
      <p:grpSp>
        <p:nvGrpSpPr>
          <p:cNvPr id="170" name="Group 169"/>
          <p:cNvGrpSpPr/>
          <p:nvPr/>
        </p:nvGrpSpPr>
        <p:grpSpPr>
          <a:xfrm>
            <a:off x="10495377" y="4502174"/>
            <a:ext cx="155777" cy="143275"/>
            <a:chOff x="6713743" y="3409152"/>
            <a:chExt cx="383381" cy="304333"/>
          </a:xfrm>
        </p:grpSpPr>
        <p:sp>
          <p:nvSpPr>
            <p:cNvPr id="171" name="Arc 170"/>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Arc 171"/>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3" name="Group 172"/>
          <p:cNvGrpSpPr/>
          <p:nvPr/>
        </p:nvGrpSpPr>
        <p:grpSpPr>
          <a:xfrm>
            <a:off x="10655132" y="4502174"/>
            <a:ext cx="155777" cy="143275"/>
            <a:chOff x="6713743" y="3409152"/>
            <a:chExt cx="383381" cy="304333"/>
          </a:xfrm>
        </p:grpSpPr>
        <p:sp>
          <p:nvSpPr>
            <p:cNvPr id="174" name="Arc 173"/>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Arc 174"/>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6" name="Group 175"/>
          <p:cNvGrpSpPr/>
          <p:nvPr/>
        </p:nvGrpSpPr>
        <p:grpSpPr>
          <a:xfrm>
            <a:off x="10810910" y="4502175"/>
            <a:ext cx="155777" cy="143275"/>
            <a:chOff x="6713743" y="3409152"/>
            <a:chExt cx="383381" cy="304333"/>
          </a:xfrm>
        </p:grpSpPr>
        <p:sp>
          <p:nvSpPr>
            <p:cNvPr id="177" name="Arc 17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8" name="Arc 17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9" name="Group 178"/>
          <p:cNvGrpSpPr/>
          <p:nvPr/>
        </p:nvGrpSpPr>
        <p:grpSpPr>
          <a:xfrm>
            <a:off x="10331645" y="4505194"/>
            <a:ext cx="155777" cy="143275"/>
            <a:chOff x="6713743" y="3409152"/>
            <a:chExt cx="383381" cy="304333"/>
          </a:xfrm>
        </p:grpSpPr>
        <p:sp>
          <p:nvSpPr>
            <p:cNvPr id="180" name="Arc 179"/>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1" name="Arc 180"/>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2" name="Group 181"/>
          <p:cNvGrpSpPr/>
          <p:nvPr/>
        </p:nvGrpSpPr>
        <p:grpSpPr>
          <a:xfrm>
            <a:off x="9676578" y="4397997"/>
            <a:ext cx="123324" cy="406634"/>
            <a:chOff x="6272219" y="1764363"/>
            <a:chExt cx="383381" cy="304333"/>
          </a:xfrm>
        </p:grpSpPr>
        <p:sp>
          <p:nvSpPr>
            <p:cNvPr id="183" name="Arc 182"/>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4" name="Arc 183"/>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5" name="Group 184"/>
          <p:cNvGrpSpPr/>
          <p:nvPr/>
        </p:nvGrpSpPr>
        <p:grpSpPr>
          <a:xfrm>
            <a:off x="9531061" y="4397997"/>
            <a:ext cx="123324" cy="406634"/>
            <a:chOff x="6272219" y="1764363"/>
            <a:chExt cx="383381" cy="304333"/>
          </a:xfrm>
        </p:grpSpPr>
        <p:sp>
          <p:nvSpPr>
            <p:cNvPr id="186" name="Arc 185"/>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7" name="Arc 186"/>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8" name="Group 187"/>
          <p:cNvGrpSpPr/>
          <p:nvPr/>
        </p:nvGrpSpPr>
        <p:grpSpPr>
          <a:xfrm>
            <a:off x="9376279" y="4391448"/>
            <a:ext cx="123324" cy="406634"/>
            <a:chOff x="6272219" y="1764363"/>
            <a:chExt cx="383381" cy="304333"/>
          </a:xfrm>
        </p:grpSpPr>
        <p:sp>
          <p:nvSpPr>
            <p:cNvPr id="189" name="Arc 188"/>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0" name="Arc 189"/>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91" name="Group 190"/>
          <p:cNvGrpSpPr/>
          <p:nvPr/>
        </p:nvGrpSpPr>
        <p:grpSpPr>
          <a:xfrm>
            <a:off x="9216523" y="4399286"/>
            <a:ext cx="123324" cy="406634"/>
            <a:chOff x="6272219" y="1764363"/>
            <a:chExt cx="383381" cy="304333"/>
          </a:xfrm>
        </p:grpSpPr>
        <p:sp>
          <p:nvSpPr>
            <p:cNvPr id="192" name="Arc 191"/>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3" name="Arc 192"/>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94" name="Group 193"/>
          <p:cNvGrpSpPr/>
          <p:nvPr/>
        </p:nvGrpSpPr>
        <p:grpSpPr>
          <a:xfrm>
            <a:off x="9093201" y="4399286"/>
            <a:ext cx="123324" cy="406634"/>
            <a:chOff x="6272219" y="1764363"/>
            <a:chExt cx="383381" cy="304333"/>
          </a:xfrm>
        </p:grpSpPr>
        <p:sp>
          <p:nvSpPr>
            <p:cNvPr id="195" name="Arc 194"/>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6" name="Arc 195"/>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97" name="Group 196"/>
          <p:cNvGrpSpPr/>
          <p:nvPr/>
        </p:nvGrpSpPr>
        <p:grpSpPr>
          <a:xfrm>
            <a:off x="9826833" y="5340923"/>
            <a:ext cx="123324" cy="406634"/>
            <a:chOff x="6272219" y="1764363"/>
            <a:chExt cx="383381" cy="304333"/>
          </a:xfrm>
        </p:grpSpPr>
        <p:sp>
          <p:nvSpPr>
            <p:cNvPr id="198" name="Arc 19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Arc 19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00" name="Group 199"/>
          <p:cNvGrpSpPr/>
          <p:nvPr/>
        </p:nvGrpSpPr>
        <p:grpSpPr>
          <a:xfrm>
            <a:off x="10146407" y="4391448"/>
            <a:ext cx="123324" cy="406634"/>
            <a:chOff x="6272219" y="1764363"/>
            <a:chExt cx="383381" cy="304333"/>
          </a:xfrm>
        </p:grpSpPr>
        <p:sp>
          <p:nvSpPr>
            <p:cNvPr id="201" name="Arc 20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Arc 20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03" name="Group 202"/>
          <p:cNvGrpSpPr/>
          <p:nvPr/>
        </p:nvGrpSpPr>
        <p:grpSpPr>
          <a:xfrm>
            <a:off x="9984663" y="4391448"/>
            <a:ext cx="123324" cy="406634"/>
            <a:chOff x="6272219" y="1764363"/>
            <a:chExt cx="383381" cy="304333"/>
          </a:xfrm>
        </p:grpSpPr>
        <p:sp>
          <p:nvSpPr>
            <p:cNvPr id="204" name="Arc 203"/>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 name="Arc 204"/>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06" name="Group 205"/>
          <p:cNvGrpSpPr/>
          <p:nvPr/>
        </p:nvGrpSpPr>
        <p:grpSpPr>
          <a:xfrm>
            <a:off x="9822095" y="4397997"/>
            <a:ext cx="123324" cy="406634"/>
            <a:chOff x="6272219" y="1764363"/>
            <a:chExt cx="383381" cy="304333"/>
          </a:xfrm>
        </p:grpSpPr>
        <p:sp>
          <p:nvSpPr>
            <p:cNvPr id="207" name="Arc 206"/>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Arc 207"/>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09" name="TextBox 208"/>
          <p:cNvSpPr txBox="1"/>
          <p:nvPr/>
        </p:nvSpPr>
        <p:spPr>
          <a:xfrm>
            <a:off x="9816121" y="5101379"/>
            <a:ext cx="913085" cy="307777"/>
          </a:xfrm>
          <a:prstGeom prst="rect">
            <a:avLst/>
          </a:prstGeom>
          <a:noFill/>
        </p:spPr>
        <p:txBody>
          <a:bodyPr wrap="square" rtlCol="0">
            <a:spAutoFit/>
          </a:bodyPr>
          <a:lstStyle/>
          <a:p>
            <a:r>
              <a:rPr lang="en-US" sz="1400" dirty="0" smtClean="0">
                <a:effectLst>
                  <a:glow rad="101600">
                    <a:schemeClr val="accent4">
                      <a:satMod val="175000"/>
                      <a:alpha val="40000"/>
                    </a:schemeClr>
                  </a:glow>
                </a:effectLst>
              </a:rPr>
              <a:t>6</a:t>
            </a:r>
            <a:r>
              <a:rPr lang="en-US" sz="1400" dirty="0" smtClean="0"/>
              <a:t> + -2 = </a:t>
            </a:r>
            <a:r>
              <a:rPr lang="en-US" sz="1400" dirty="0" smtClean="0">
                <a:effectLst>
                  <a:glow rad="101600">
                    <a:schemeClr val="accent4">
                      <a:satMod val="175000"/>
                      <a:alpha val="40000"/>
                    </a:schemeClr>
                  </a:glow>
                </a:effectLst>
              </a:rPr>
              <a:t>4</a:t>
            </a:r>
            <a:endParaRPr lang="en-US" sz="1400" dirty="0">
              <a:effectLst>
                <a:glow rad="101600">
                  <a:schemeClr val="accent4">
                    <a:satMod val="175000"/>
                    <a:alpha val="40000"/>
                  </a:schemeClr>
                </a:glow>
              </a:effectLst>
            </a:endParaRPr>
          </a:p>
        </p:txBody>
      </p:sp>
      <p:sp>
        <p:nvSpPr>
          <p:cNvPr id="210" name="TextBox 209"/>
          <p:cNvSpPr txBox="1"/>
          <p:nvPr/>
        </p:nvSpPr>
        <p:spPr>
          <a:xfrm>
            <a:off x="9437941" y="4124337"/>
            <a:ext cx="1457548" cy="307777"/>
          </a:xfrm>
          <a:prstGeom prst="rect">
            <a:avLst/>
          </a:prstGeom>
          <a:noFill/>
        </p:spPr>
        <p:txBody>
          <a:bodyPr wrap="square" rtlCol="0">
            <a:spAutoFit/>
          </a:bodyPr>
          <a:lstStyle/>
          <a:p>
            <a:r>
              <a:rPr lang="en-US" sz="1400" dirty="0" smtClean="0">
                <a:effectLst>
                  <a:glow rad="101600">
                    <a:schemeClr val="accent4">
                      <a:satMod val="175000"/>
                      <a:alpha val="40000"/>
                    </a:schemeClr>
                  </a:glow>
                </a:effectLst>
              </a:rPr>
              <a:t>8</a:t>
            </a:r>
            <a:r>
              <a:rPr lang="en-US" sz="1400" dirty="0" smtClean="0"/>
              <a:t> + -4 = </a:t>
            </a:r>
            <a:r>
              <a:rPr lang="en-US" sz="1400" dirty="0">
                <a:effectLst>
                  <a:glow rad="101600">
                    <a:schemeClr val="accent4">
                      <a:satMod val="175000"/>
                      <a:alpha val="40000"/>
                    </a:schemeClr>
                  </a:glow>
                </a:effectLst>
              </a:rPr>
              <a:t>+</a:t>
            </a:r>
            <a:r>
              <a:rPr lang="en-US" sz="1400" dirty="0" smtClean="0">
                <a:effectLst>
                  <a:glow rad="101600">
                    <a:schemeClr val="accent4">
                      <a:satMod val="175000"/>
                      <a:alpha val="40000"/>
                    </a:schemeClr>
                  </a:glow>
                </a:effectLst>
              </a:rPr>
              <a:t>4</a:t>
            </a:r>
            <a:endParaRPr lang="en-US" sz="1400" dirty="0">
              <a:effectLst>
                <a:glow rad="101600">
                  <a:schemeClr val="accent4">
                    <a:satMod val="175000"/>
                    <a:alpha val="40000"/>
                  </a:schemeClr>
                </a:glow>
              </a:effectLst>
            </a:endParaRPr>
          </a:p>
        </p:txBody>
      </p:sp>
      <p:sp>
        <p:nvSpPr>
          <p:cNvPr id="211" name="TextBox 210"/>
          <p:cNvSpPr txBox="1"/>
          <p:nvPr/>
        </p:nvSpPr>
        <p:spPr>
          <a:xfrm>
            <a:off x="6573774" y="5456228"/>
            <a:ext cx="1371150" cy="338554"/>
          </a:xfrm>
          <a:prstGeom prst="rect">
            <a:avLst/>
          </a:prstGeom>
          <a:noFill/>
        </p:spPr>
        <p:txBody>
          <a:bodyPr wrap="square" rtlCol="0">
            <a:spAutoFit/>
          </a:bodyPr>
          <a:lstStyle/>
          <a:p>
            <a:r>
              <a:rPr lang="en-US" sz="1600" dirty="0" smtClean="0"/>
              <a:t>6 + -2 = </a:t>
            </a:r>
            <a:r>
              <a:rPr lang="en-US" sz="1600" dirty="0" smtClean="0">
                <a:solidFill>
                  <a:srgbClr val="FF0000"/>
                </a:solidFill>
              </a:rPr>
              <a:t>-2 + 6</a:t>
            </a:r>
            <a:endParaRPr lang="en-US" sz="1600" dirty="0">
              <a:solidFill>
                <a:srgbClr val="FF0000"/>
              </a:solidFill>
            </a:endParaRPr>
          </a:p>
        </p:txBody>
      </p:sp>
      <p:grpSp>
        <p:nvGrpSpPr>
          <p:cNvPr id="215" name="Group 214"/>
          <p:cNvGrpSpPr/>
          <p:nvPr/>
        </p:nvGrpSpPr>
        <p:grpSpPr>
          <a:xfrm>
            <a:off x="10301370" y="5452601"/>
            <a:ext cx="155777" cy="143275"/>
            <a:chOff x="6713743" y="3409152"/>
            <a:chExt cx="383381" cy="304333"/>
          </a:xfrm>
        </p:grpSpPr>
        <p:sp>
          <p:nvSpPr>
            <p:cNvPr id="216" name="Arc 215"/>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7" name="Arc 216"/>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18" name="Group 217"/>
          <p:cNvGrpSpPr/>
          <p:nvPr/>
        </p:nvGrpSpPr>
        <p:grpSpPr>
          <a:xfrm>
            <a:off x="10487422" y="5452808"/>
            <a:ext cx="155777" cy="143275"/>
            <a:chOff x="6713743" y="3409152"/>
            <a:chExt cx="383381" cy="304333"/>
          </a:xfrm>
        </p:grpSpPr>
        <p:sp>
          <p:nvSpPr>
            <p:cNvPr id="219" name="Arc 218"/>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0" name="Arc 219"/>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1" name="Group 220"/>
          <p:cNvGrpSpPr/>
          <p:nvPr/>
        </p:nvGrpSpPr>
        <p:grpSpPr>
          <a:xfrm>
            <a:off x="9673234" y="5340923"/>
            <a:ext cx="123324" cy="406634"/>
            <a:chOff x="6272219" y="1764363"/>
            <a:chExt cx="383381" cy="304333"/>
          </a:xfrm>
        </p:grpSpPr>
        <p:sp>
          <p:nvSpPr>
            <p:cNvPr id="222" name="Arc 221"/>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3" name="Arc 222"/>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4" name="Group 223"/>
          <p:cNvGrpSpPr/>
          <p:nvPr/>
        </p:nvGrpSpPr>
        <p:grpSpPr>
          <a:xfrm>
            <a:off x="9530347" y="5340923"/>
            <a:ext cx="123324" cy="406634"/>
            <a:chOff x="6272219" y="1764363"/>
            <a:chExt cx="383381" cy="304333"/>
          </a:xfrm>
        </p:grpSpPr>
        <p:sp>
          <p:nvSpPr>
            <p:cNvPr id="225" name="Arc 224"/>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6" name="Arc 225"/>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7" name="Group 226"/>
          <p:cNvGrpSpPr/>
          <p:nvPr/>
        </p:nvGrpSpPr>
        <p:grpSpPr>
          <a:xfrm>
            <a:off x="9377905" y="5340923"/>
            <a:ext cx="123324" cy="406634"/>
            <a:chOff x="6272219" y="1764363"/>
            <a:chExt cx="383381" cy="304333"/>
          </a:xfrm>
        </p:grpSpPr>
        <p:sp>
          <p:nvSpPr>
            <p:cNvPr id="228" name="Arc 22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Arc 22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30" name="Group 229"/>
          <p:cNvGrpSpPr/>
          <p:nvPr/>
        </p:nvGrpSpPr>
        <p:grpSpPr>
          <a:xfrm>
            <a:off x="9974475" y="5340923"/>
            <a:ext cx="123324" cy="406634"/>
            <a:chOff x="6272219" y="1764363"/>
            <a:chExt cx="383381" cy="304333"/>
          </a:xfrm>
        </p:grpSpPr>
        <p:sp>
          <p:nvSpPr>
            <p:cNvPr id="231" name="Arc 2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2" name="Arc 2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33" name="5-Point Star 232"/>
          <p:cNvSpPr/>
          <p:nvPr/>
        </p:nvSpPr>
        <p:spPr>
          <a:xfrm>
            <a:off x="1682054" y="5530416"/>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5-Point Star 233"/>
          <p:cNvSpPr/>
          <p:nvPr/>
        </p:nvSpPr>
        <p:spPr>
          <a:xfrm>
            <a:off x="10243361" y="5542522"/>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p:cNvSpPr/>
          <p:nvPr/>
        </p:nvSpPr>
        <p:spPr>
          <a:xfrm>
            <a:off x="1147611" y="4659299"/>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p:cNvSpPr/>
          <p:nvPr/>
        </p:nvSpPr>
        <p:spPr>
          <a:xfrm>
            <a:off x="1417446" y="559587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2594106" y="5587938"/>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9337200" y="5594381"/>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5-Point Star 238"/>
          <p:cNvSpPr/>
          <p:nvPr/>
        </p:nvSpPr>
        <p:spPr>
          <a:xfrm>
            <a:off x="10243361" y="4587766"/>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10938746" y="463999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p:cNvSpPr/>
          <p:nvPr/>
        </p:nvSpPr>
        <p:spPr>
          <a:xfrm>
            <a:off x="9048813" y="465486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Oval 241"/>
          <p:cNvSpPr/>
          <p:nvPr/>
        </p:nvSpPr>
        <p:spPr>
          <a:xfrm>
            <a:off x="10595316" y="560686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351919" y="303880"/>
            <a:ext cx="3298065" cy="707886"/>
          </a:xfrm>
          <a:prstGeom prst="rect">
            <a:avLst/>
          </a:prstGeom>
          <a:noFill/>
        </p:spPr>
        <p:txBody>
          <a:bodyPr wrap="square" rtlCol="0">
            <a:spAutoFit/>
          </a:bodyPr>
          <a:lstStyle/>
          <a:p>
            <a:r>
              <a:rPr lang="en-US" sz="4000" i="1" dirty="0" smtClean="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rPr>
              <a:t>Opposite signs</a:t>
            </a:r>
            <a:endParaRPr lang="en-US" sz="4000" i="1"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8792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Adding Integers</a:t>
            </a:r>
            <a:endParaRPr lang="en-US" dirty="0"/>
          </a:p>
        </p:txBody>
      </p:sp>
      <p:sp>
        <p:nvSpPr>
          <p:cNvPr id="4" name="TextBox 3"/>
          <p:cNvSpPr txBox="1"/>
          <p:nvPr/>
        </p:nvSpPr>
        <p:spPr>
          <a:xfrm>
            <a:off x="8916297" y="315292"/>
            <a:ext cx="3307975" cy="1077218"/>
          </a:xfrm>
          <a:prstGeom prst="rect">
            <a:avLst/>
          </a:prstGeom>
          <a:noFill/>
          <a:ln>
            <a:solidFill>
              <a:schemeClr val="tx1"/>
            </a:solidFill>
          </a:ln>
        </p:spPr>
        <p:txBody>
          <a:bodyPr wrap="square" rtlCol="0">
            <a:spAutoFit/>
          </a:bodyPr>
          <a:lstStyle/>
          <a:p>
            <a:r>
              <a:rPr lang="en-US" sz="1600" b="1" dirty="0" smtClean="0">
                <a:solidFill>
                  <a:srgbClr val="00B050"/>
                </a:solidFill>
              </a:rPr>
              <a:t>Commutative Property of Addition</a:t>
            </a:r>
          </a:p>
          <a:p>
            <a:r>
              <a:rPr lang="en-US" sz="1600" dirty="0" smtClean="0"/>
              <a:t>If you have 2 terms joined by addition, you can add the terms in 2 different orders </a:t>
            </a:r>
            <a:r>
              <a:rPr lang="en-US" sz="1600" dirty="0" err="1" smtClean="0"/>
              <a:t>a+b</a:t>
            </a:r>
            <a:r>
              <a:rPr lang="en-US" sz="1600" dirty="0" smtClean="0"/>
              <a:t> or </a:t>
            </a:r>
            <a:r>
              <a:rPr lang="en-US" sz="1600" dirty="0" err="1" smtClean="0"/>
              <a:t>b+a</a:t>
            </a:r>
            <a:endParaRPr lang="en-US" sz="1600" dirty="0"/>
          </a:p>
        </p:txBody>
      </p:sp>
      <p:sp>
        <p:nvSpPr>
          <p:cNvPr id="12" name="TextBox 11"/>
          <p:cNvSpPr txBox="1"/>
          <p:nvPr/>
        </p:nvSpPr>
        <p:spPr>
          <a:xfrm>
            <a:off x="596898" y="1553543"/>
            <a:ext cx="10497670" cy="461665"/>
          </a:xfrm>
          <a:prstGeom prst="rect">
            <a:avLst/>
          </a:prstGeom>
          <a:noFill/>
        </p:spPr>
        <p:txBody>
          <a:bodyPr wrap="square" rtlCol="0">
            <a:spAutoFit/>
          </a:bodyPr>
          <a:lstStyle/>
          <a:p>
            <a:r>
              <a:rPr lang="en-US" dirty="0" smtClean="0"/>
              <a:t>When you add integers with the </a:t>
            </a:r>
            <a:r>
              <a:rPr lang="en-US" sz="2400" dirty="0" smtClean="0">
                <a:effectLst>
                  <a:glow rad="101600">
                    <a:schemeClr val="accent3">
                      <a:satMod val="175000"/>
                      <a:alpha val="40000"/>
                    </a:schemeClr>
                  </a:glow>
                </a:effectLst>
              </a:rPr>
              <a:t>same sign</a:t>
            </a:r>
            <a:r>
              <a:rPr lang="en-US" dirty="0" smtClean="0"/>
              <a:t>, what pattern do you notice?	</a:t>
            </a:r>
            <a:endParaRPr lang="en-US" dirty="0"/>
          </a:p>
        </p:txBody>
      </p:sp>
      <p:sp>
        <p:nvSpPr>
          <p:cNvPr id="13" name="TextBox 12"/>
          <p:cNvSpPr txBox="1"/>
          <p:nvPr/>
        </p:nvSpPr>
        <p:spPr>
          <a:xfrm>
            <a:off x="596898" y="1989822"/>
            <a:ext cx="10976535" cy="646331"/>
          </a:xfrm>
          <a:prstGeom prst="rect">
            <a:avLst/>
          </a:prstGeom>
          <a:noFill/>
        </p:spPr>
        <p:txBody>
          <a:bodyPr wrap="square" rtlCol="0">
            <a:spAutoFit/>
          </a:bodyPr>
          <a:lstStyle/>
          <a:p>
            <a:r>
              <a:rPr lang="en-US" dirty="0" smtClean="0">
                <a:solidFill>
                  <a:schemeClr val="accent1">
                    <a:lumMod val="75000"/>
                  </a:schemeClr>
                </a:solidFill>
              </a:rPr>
              <a:t>When the signs are the same you add the value of the numerals (the absolute value of the integers) and keep the sign of the integers. The sum is "more positive" or "more negative".</a:t>
            </a:r>
            <a:endParaRPr lang="en-US" dirty="0">
              <a:solidFill>
                <a:schemeClr val="accent1">
                  <a:lumMod val="75000"/>
                </a:schemeClr>
              </a:solidFill>
            </a:endParaRPr>
          </a:p>
        </p:txBody>
      </p:sp>
      <p:sp>
        <p:nvSpPr>
          <p:cNvPr id="212" name="TextBox 211"/>
          <p:cNvSpPr txBox="1"/>
          <p:nvPr/>
        </p:nvSpPr>
        <p:spPr>
          <a:xfrm>
            <a:off x="596898" y="3635572"/>
            <a:ext cx="11170023" cy="461665"/>
          </a:xfrm>
          <a:prstGeom prst="rect">
            <a:avLst/>
          </a:prstGeom>
          <a:noFill/>
        </p:spPr>
        <p:txBody>
          <a:bodyPr wrap="square" rtlCol="0">
            <a:spAutoFit/>
          </a:bodyPr>
          <a:lstStyle/>
          <a:p>
            <a:r>
              <a:rPr lang="en-US" dirty="0" smtClean="0"/>
              <a:t>When you add integers with </a:t>
            </a:r>
            <a:r>
              <a:rPr lang="en-US" sz="2400" dirty="0" smtClean="0">
                <a:effectLst>
                  <a:glow rad="139700">
                    <a:schemeClr val="accent3">
                      <a:satMod val="175000"/>
                      <a:alpha val="40000"/>
                    </a:schemeClr>
                  </a:glow>
                </a:effectLst>
              </a:rPr>
              <a:t>different </a:t>
            </a:r>
            <a:r>
              <a:rPr lang="en-US" sz="2400" dirty="0" smtClean="0">
                <a:effectLst>
                  <a:glow rad="139700">
                    <a:schemeClr val="accent3">
                      <a:satMod val="175000"/>
                      <a:alpha val="40000"/>
                    </a:schemeClr>
                  </a:glow>
                </a:effectLst>
              </a:rPr>
              <a:t>signs</a:t>
            </a:r>
            <a:r>
              <a:rPr lang="en-US" dirty="0" smtClean="0"/>
              <a:t>, what pattern do you notice?	Ex: -5 + 3 = -2	9 + -4 = 5</a:t>
            </a:r>
            <a:endParaRPr lang="en-US" dirty="0"/>
          </a:p>
        </p:txBody>
      </p:sp>
      <p:sp>
        <p:nvSpPr>
          <p:cNvPr id="213" name="TextBox 212"/>
          <p:cNvSpPr txBox="1"/>
          <p:nvPr/>
        </p:nvSpPr>
        <p:spPr>
          <a:xfrm>
            <a:off x="596898" y="4238157"/>
            <a:ext cx="10976535" cy="2423740"/>
          </a:xfrm>
          <a:prstGeom prst="rect">
            <a:avLst/>
          </a:prstGeom>
          <a:noFill/>
        </p:spPr>
        <p:txBody>
          <a:bodyPr wrap="square" rtlCol="0">
            <a:spAutoFit/>
          </a:bodyPr>
          <a:lstStyle/>
          <a:p>
            <a:r>
              <a:rPr lang="en-US" dirty="0" smtClean="0">
                <a:solidFill>
                  <a:schemeClr val="accent1">
                    <a:lumMod val="75000"/>
                  </a:schemeClr>
                </a:solidFill>
              </a:rPr>
              <a:t>When you add integers with different signs, you subtract the smaller value of the numerals (lowest absolute value) from the larger and keep the sign of the numeral with the larger value. </a:t>
            </a:r>
          </a:p>
          <a:p>
            <a:endParaRPr lang="en-US" dirty="0"/>
          </a:p>
          <a:p>
            <a:pPr>
              <a:lnSpc>
                <a:spcPct val="150000"/>
              </a:lnSpc>
            </a:pPr>
            <a:r>
              <a:rPr lang="en-US" dirty="0" smtClean="0"/>
              <a:t>-5 + 7  	7 – 5     |-5| &lt; |7| Using the commutative property we change the order to 7 + -5  </a:t>
            </a:r>
            <a:r>
              <a:rPr lang="en-US" dirty="0"/>
              <a:t>	</a:t>
            </a:r>
            <a:r>
              <a:rPr lang="en-US" dirty="0" smtClean="0"/>
              <a:t>|7| </a:t>
            </a:r>
            <a:r>
              <a:rPr lang="en-US" dirty="0"/>
              <a:t>– </a:t>
            </a:r>
            <a:r>
              <a:rPr lang="en-US" dirty="0" smtClean="0"/>
              <a:t>|-5|</a:t>
            </a:r>
          </a:p>
          <a:p>
            <a:pPr>
              <a:lnSpc>
                <a:spcPct val="150000"/>
              </a:lnSpc>
            </a:pPr>
            <a:r>
              <a:rPr lang="en-US" dirty="0" smtClean="0"/>
              <a:t>7 – 5 = 2 </a:t>
            </a:r>
            <a:r>
              <a:rPr lang="en-US" dirty="0"/>
              <a:t>	</a:t>
            </a:r>
            <a:r>
              <a:rPr lang="en-US" dirty="0" smtClean="0"/>
              <a:t>because|7| &gt; |-5| we keep the sign of the 7 </a:t>
            </a:r>
            <a:r>
              <a:rPr lang="en-US" dirty="0"/>
              <a:t>so -5 + 7 = </a:t>
            </a:r>
            <a:r>
              <a:rPr lang="en-US" dirty="0" smtClean="0"/>
              <a:t>2</a:t>
            </a:r>
          </a:p>
          <a:p>
            <a:pPr>
              <a:lnSpc>
                <a:spcPct val="150000"/>
              </a:lnSpc>
            </a:pPr>
            <a:endParaRPr lang="en-US" sz="1100" dirty="0" smtClean="0"/>
          </a:p>
          <a:p>
            <a:pPr>
              <a:lnSpc>
                <a:spcPct val="150000"/>
              </a:lnSpc>
            </a:pPr>
            <a:r>
              <a:rPr lang="en-US" dirty="0" smtClean="0"/>
              <a:t>-5 + 3        |-5| - |3|     5 – 3 = 2      Since |-5|&gt;3 we keep the negative sign</a:t>
            </a:r>
            <a:r>
              <a:rPr lang="en-US" dirty="0"/>
              <a:t>. </a:t>
            </a:r>
            <a:r>
              <a:rPr lang="en-US" dirty="0" smtClean="0"/>
              <a:t>     -</a:t>
            </a:r>
            <a:r>
              <a:rPr lang="en-US" dirty="0"/>
              <a:t>5 + </a:t>
            </a:r>
            <a:r>
              <a:rPr lang="en-US" dirty="0" smtClean="0"/>
              <a:t>3 = -2</a:t>
            </a:r>
            <a:endParaRPr lang="en-US" dirty="0"/>
          </a:p>
        </p:txBody>
      </p:sp>
      <p:sp>
        <p:nvSpPr>
          <p:cNvPr id="214" name="TextBox 213"/>
          <p:cNvSpPr txBox="1"/>
          <p:nvPr/>
        </p:nvSpPr>
        <p:spPr>
          <a:xfrm>
            <a:off x="596898" y="2869406"/>
            <a:ext cx="9219454" cy="369332"/>
          </a:xfrm>
          <a:prstGeom prst="rect">
            <a:avLst/>
          </a:prstGeom>
          <a:noFill/>
        </p:spPr>
        <p:txBody>
          <a:bodyPr wrap="square" rtlCol="0">
            <a:spAutoFit/>
          </a:bodyPr>
          <a:lstStyle/>
          <a:p>
            <a:r>
              <a:rPr lang="en-US" dirty="0" smtClean="0"/>
              <a:t>- 5 + 7 = </a:t>
            </a:r>
            <a:r>
              <a:rPr lang="en-US" dirty="0"/>
              <a:t>2 </a:t>
            </a:r>
            <a:r>
              <a:rPr lang="en-US" dirty="0" smtClean="0"/>
              <a:t>	-</a:t>
            </a:r>
            <a:r>
              <a:rPr lang="en-US" dirty="0"/>
              <a:t>5 + 3 = -2	9 + -4 = </a:t>
            </a:r>
            <a:r>
              <a:rPr lang="en-US" dirty="0" smtClean="0"/>
              <a:t>5</a:t>
            </a:r>
            <a:endParaRPr lang="en-US" dirty="0"/>
          </a:p>
        </p:txBody>
      </p:sp>
      <p:sp>
        <p:nvSpPr>
          <p:cNvPr id="243" name="TextBox 242"/>
          <p:cNvSpPr txBox="1"/>
          <p:nvPr/>
        </p:nvSpPr>
        <p:spPr>
          <a:xfrm>
            <a:off x="596899" y="1140897"/>
            <a:ext cx="1375335" cy="369332"/>
          </a:xfrm>
          <a:prstGeom prst="rect">
            <a:avLst/>
          </a:prstGeom>
          <a:noFill/>
        </p:spPr>
        <p:txBody>
          <a:bodyPr wrap="square" rtlCol="0">
            <a:spAutoFit/>
          </a:bodyPr>
          <a:lstStyle/>
          <a:p>
            <a:pPr algn="ctr"/>
            <a:r>
              <a:rPr lang="en-US" dirty="0" smtClean="0"/>
              <a:t>- 5 + -2 = -7</a:t>
            </a:r>
            <a:endParaRPr lang="en-US" dirty="0"/>
          </a:p>
        </p:txBody>
      </p:sp>
      <p:sp>
        <p:nvSpPr>
          <p:cNvPr id="244" name="TextBox 243"/>
          <p:cNvSpPr txBox="1"/>
          <p:nvPr/>
        </p:nvSpPr>
        <p:spPr>
          <a:xfrm>
            <a:off x="1972234" y="1140897"/>
            <a:ext cx="1375335" cy="369332"/>
          </a:xfrm>
          <a:prstGeom prst="rect">
            <a:avLst/>
          </a:prstGeom>
          <a:noFill/>
        </p:spPr>
        <p:txBody>
          <a:bodyPr wrap="square" rtlCol="0">
            <a:spAutoFit/>
          </a:bodyPr>
          <a:lstStyle/>
          <a:p>
            <a:pPr algn="ctr"/>
            <a:r>
              <a:rPr lang="en-US" dirty="0" smtClean="0"/>
              <a:t>5 + 2 = 7</a:t>
            </a:r>
            <a:endParaRPr lang="en-US" dirty="0"/>
          </a:p>
        </p:txBody>
      </p:sp>
      <p:sp>
        <p:nvSpPr>
          <p:cNvPr id="245" name="TextBox 244"/>
          <p:cNvSpPr txBox="1"/>
          <p:nvPr/>
        </p:nvSpPr>
        <p:spPr>
          <a:xfrm>
            <a:off x="3347568" y="1140897"/>
            <a:ext cx="1375335" cy="369332"/>
          </a:xfrm>
          <a:prstGeom prst="rect">
            <a:avLst/>
          </a:prstGeom>
          <a:noFill/>
        </p:spPr>
        <p:txBody>
          <a:bodyPr wrap="square" rtlCol="0">
            <a:spAutoFit/>
          </a:bodyPr>
          <a:lstStyle/>
          <a:p>
            <a:pPr algn="ctr"/>
            <a:r>
              <a:rPr lang="en-US" dirty="0" smtClean="0"/>
              <a:t>- 1 + -8 = -9</a:t>
            </a:r>
            <a:endParaRPr lang="en-US" dirty="0"/>
          </a:p>
        </p:txBody>
      </p:sp>
      <p:sp>
        <p:nvSpPr>
          <p:cNvPr id="246" name="TextBox 245"/>
          <p:cNvSpPr txBox="1"/>
          <p:nvPr/>
        </p:nvSpPr>
        <p:spPr>
          <a:xfrm>
            <a:off x="4945152" y="1140897"/>
            <a:ext cx="1597215" cy="369332"/>
          </a:xfrm>
          <a:prstGeom prst="rect">
            <a:avLst/>
          </a:prstGeom>
          <a:noFill/>
        </p:spPr>
        <p:txBody>
          <a:bodyPr wrap="square" rtlCol="0">
            <a:spAutoFit/>
          </a:bodyPr>
          <a:lstStyle/>
          <a:p>
            <a:pPr algn="ctr"/>
            <a:r>
              <a:rPr lang="en-US" dirty="0" smtClean="0"/>
              <a:t>75 + 29 = 104</a:t>
            </a:r>
            <a:endParaRPr lang="en-US" dirty="0"/>
          </a:p>
        </p:txBody>
      </p:sp>
      <p:sp>
        <p:nvSpPr>
          <p:cNvPr id="16" name="Right Arrow 15"/>
          <p:cNvSpPr/>
          <p:nvPr/>
        </p:nvSpPr>
        <p:spPr>
          <a:xfrm>
            <a:off x="1284566" y="5314322"/>
            <a:ext cx="221505" cy="60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Right Arrow 246"/>
          <p:cNvSpPr/>
          <p:nvPr/>
        </p:nvSpPr>
        <p:spPr>
          <a:xfrm>
            <a:off x="9215719" y="5314321"/>
            <a:ext cx="439270" cy="60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0" y="3409406"/>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50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3"/>
          <a:stretch>
            <a:fillRect/>
          </a:stretch>
        </p:blipFill>
        <p:spPr>
          <a:xfrm>
            <a:off x="1078116" y="5146330"/>
            <a:ext cx="3682357" cy="607808"/>
          </a:xfrm>
          <a:prstGeom prst="rect">
            <a:avLst/>
          </a:prstGeom>
        </p:spPr>
      </p:pic>
      <p:pic>
        <p:nvPicPr>
          <p:cNvPr id="69" name="Picture 68"/>
          <p:cNvPicPr>
            <a:picLocks noChangeAspect="1"/>
          </p:cNvPicPr>
          <p:nvPr/>
        </p:nvPicPr>
        <p:blipFill>
          <a:blip r:embed="rId3"/>
          <a:stretch>
            <a:fillRect/>
          </a:stretch>
        </p:blipFill>
        <p:spPr>
          <a:xfrm>
            <a:off x="7479564" y="5151187"/>
            <a:ext cx="3682357" cy="607808"/>
          </a:xfrm>
          <a:prstGeom prst="rect">
            <a:avLst/>
          </a:prstGeom>
        </p:spPr>
      </p:pic>
      <p:pic>
        <p:nvPicPr>
          <p:cNvPr id="23" name="Picture 22"/>
          <p:cNvPicPr>
            <a:picLocks noChangeAspect="1"/>
          </p:cNvPicPr>
          <p:nvPr/>
        </p:nvPicPr>
        <p:blipFill>
          <a:blip r:embed="rId3"/>
          <a:stretch>
            <a:fillRect/>
          </a:stretch>
        </p:blipFill>
        <p:spPr>
          <a:xfrm>
            <a:off x="1028816" y="3241043"/>
            <a:ext cx="10215784" cy="607808"/>
          </a:xfrm>
          <a:prstGeom prst="rect">
            <a:avLst/>
          </a:prstGeom>
        </p:spPr>
      </p:pic>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Subtracting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a:stretch>
            <a:fillRect/>
          </a:stretch>
        </p:blipFill>
        <p:spPr>
          <a:xfrm>
            <a:off x="1028816" y="1773206"/>
            <a:ext cx="10215784" cy="607808"/>
          </a:xfrm>
          <a:prstGeom prst="rect">
            <a:avLst/>
          </a:prstGeom>
        </p:spPr>
      </p:pic>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072747" y="1986860"/>
            <a:ext cx="132157" cy="98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7100410" y="3258638"/>
            <a:ext cx="383381" cy="304333"/>
            <a:chOff x="11958861" y="1381993"/>
            <a:chExt cx="383381" cy="304333"/>
          </a:xfrm>
        </p:grpSpPr>
        <p:sp>
          <p:nvSpPr>
            <p:cNvPr id="38" name="Arc 37"/>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 name="Group 16"/>
          <p:cNvGrpSpPr/>
          <p:nvPr/>
        </p:nvGrpSpPr>
        <p:grpSpPr>
          <a:xfrm>
            <a:off x="8517179" y="3271601"/>
            <a:ext cx="383381" cy="304333"/>
            <a:chOff x="6272219" y="1764363"/>
            <a:chExt cx="383381" cy="304333"/>
          </a:xfrm>
        </p:grpSpPr>
        <p:sp>
          <p:nvSpPr>
            <p:cNvPr id="41" name="Arc 4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Arrow Connector 9"/>
          <p:cNvCxnSpPr/>
          <p:nvPr/>
        </p:nvCxnSpPr>
        <p:spPr>
          <a:xfrm flipV="1">
            <a:off x="9011322" y="3189623"/>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832815" y="3704414"/>
            <a:ext cx="669620" cy="646331"/>
          </a:xfrm>
          <a:prstGeom prst="rect">
            <a:avLst/>
          </a:prstGeom>
          <a:noFill/>
        </p:spPr>
        <p:txBody>
          <a:bodyPr wrap="square" rtlCol="0">
            <a:spAutoFit/>
          </a:bodyPr>
          <a:lstStyle/>
          <a:p>
            <a:r>
              <a:rPr lang="en-US" dirty="0" smtClean="0">
                <a:solidFill>
                  <a:schemeClr val="accent1">
                    <a:lumMod val="75000"/>
                  </a:schemeClr>
                </a:solidFill>
                <a:latin typeface="Calibri Light" panose="020F0302020204030204" pitchFamily="34" charset="0"/>
                <a:cs typeface="Calibri Light" panose="020F0302020204030204" pitchFamily="34" charset="0"/>
              </a:rPr>
              <a:t>Start here</a:t>
            </a:r>
            <a:endParaRPr lang="en-US" dirty="0">
              <a:solidFill>
                <a:schemeClr val="accent1">
                  <a:lumMod val="75000"/>
                </a:schemeClr>
              </a:solidFill>
              <a:latin typeface="Calibri Light" panose="020F0302020204030204" pitchFamily="34" charset="0"/>
              <a:cs typeface="Calibri Light" panose="020F0302020204030204" pitchFamily="34" charset="0"/>
            </a:endParaRPr>
          </a:p>
        </p:txBody>
      </p:sp>
      <p:sp>
        <p:nvSpPr>
          <p:cNvPr id="49" name="TextBox 48"/>
          <p:cNvSpPr txBox="1"/>
          <p:nvPr/>
        </p:nvSpPr>
        <p:spPr>
          <a:xfrm>
            <a:off x="1488527" y="1276259"/>
            <a:ext cx="2562713" cy="646331"/>
          </a:xfrm>
          <a:prstGeom prst="rect">
            <a:avLst/>
          </a:prstGeom>
          <a:noFill/>
        </p:spPr>
        <p:txBody>
          <a:bodyPr wrap="square" rtlCol="0">
            <a:spAutoFit/>
          </a:bodyPr>
          <a:lstStyle/>
          <a:p>
            <a:r>
              <a:rPr lang="en-US" dirty="0" smtClean="0"/>
              <a:t>Move to the </a:t>
            </a:r>
            <a:r>
              <a:rPr lang="en-US" dirty="0" smtClean="0">
                <a:solidFill>
                  <a:srgbClr val="FF0000"/>
                </a:solidFill>
              </a:rPr>
              <a:t>LEFT</a:t>
            </a:r>
            <a:r>
              <a:rPr lang="en-US" dirty="0" smtClean="0"/>
              <a:t> to subtract positive integers</a:t>
            </a:r>
            <a:endParaRPr lang="en-US" dirty="0"/>
          </a:p>
        </p:txBody>
      </p:sp>
      <p:sp>
        <p:nvSpPr>
          <p:cNvPr id="50" name="TextBox 49"/>
          <p:cNvSpPr txBox="1"/>
          <p:nvPr/>
        </p:nvSpPr>
        <p:spPr>
          <a:xfrm>
            <a:off x="2369162" y="3919695"/>
            <a:ext cx="2629718" cy="646331"/>
          </a:xfrm>
          <a:prstGeom prst="rect">
            <a:avLst/>
          </a:prstGeom>
          <a:noFill/>
        </p:spPr>
        <p:txBody>
          <a:bodyPr wrap="square" rtlCol="0">
            <a:spAutoFit/>
          </a:bodyPr>
          <a:lstStyle/>
          <a:p>
            <a:pPr algn="r"/>
            <a:r>
              <a:rPr lang="en-US" dirty="0" smtClean="0"/>
              <a:t>Move to the </a:t>
            </a:r>
            <a:r>
              <a:rPr lang="en-US" dirty="0" smtClean="0">
                <a:solidFill>
                  <a:srgbClr val="FF0000"/>
                </a:solidFill>
              </a:rPr>
              <a:t>RIGHT</a:t>
            </a:r>
            <a:r>
              <a:rPr lang="en-US" dirty="0"/>
              <a:t> </a:t>
            </a:r>
            <a:r>
              <a:rPr lang="en-US" dirty="0" smtClean="0"/>
              <a:t>to subtract negative integers</a:t>
            </a:r>
            <a:endParaRPr lang="en-US" dirty="0"/>
          </a:p>
        </p:txBody>
      </p:sp>
      <p:grpSp>
        <p:nvGrpSpPr>
          <p:cNvPr id="47" name="Group 46"/>
          <p:cNvGrpSpPr/>
          <p:nvPr/>
        </p:nvGrpSpPr>
        <p:grpSpPr>
          <a:xfrm>
            <a:off x="6270261" y="1786645"/>
            <a:ext cx="383381" cy="304333"/>
            <a:chOff x="3722476" y="3328835"/>
            <a:chExt cx="383381" cy="304333"/>
          </a:xfrm>
        </p:grpSpPr>
        <p:sp>
          <p:nvSpPr>
            <p:cNvPr id="52" name="Arc 51"/>
            <p:cNvSpPr/>
            <p:nvPr/>
          </p:nvSpPr>
          <p:spPr>
            <a:xfrm>
              <a:off x="3722477" y="3328835"/>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flipH="1">
              <a:off x="3722476" y="3328835"/>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2" name="Group 251"/>
          <p:cNvGrpSpPr/>
          <p:nvPr/>
        </p:nvGrpSpPr>
        <p:grpSpPr>
          <a:xfrm>
            <a:off x="5850192" y="1772777"/>
            <a:ext cx="383381" cy="304333"/>
            <a:chOff x="3251374" y="3321511"/>
            <a:chExt cx="383381" cy="304333"/>
          </a:xfrm>
        </p:grpSpPr>
        <p:sp>
          <p:nvSpPr>
            <p:cNvPr id="55" name="Arc 54"/>
            <p:cNvSpPr/>
            <p:nvPr/>
          </p:nvSpPr>
          <p:spPr>
            <a:xfrm>
              <a:off x="3251375" y="3321511"/>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Arc 55"/>
            <p:cNvSpPr/>
            <p:nvPr/>
          </p:nvSpPr>
          <p:spPr>
            <a:xfrm flipH="1">
              <a:off x="3251374" y="3321511"/>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3" name="Group 252"/>
          <p:cNvGrpSpPr/>
          <p:nvPr/>
        </p:nvGrpSpPr>
        <p:grpSpPr>
          <a:xfrm>
            <a:off x="5466810" y="1796841"/>
            <a:ext cx="383381" cy="304333"/>
            <a:chOff x="2801760" y="3321940"/>
            <a:chExt cx="383381" cy="304333"/>
          </a:xfrm>
        </p:grpSpPr>
        <p:sp>
          <p:nvSpPr>
            <p:cNvPr id="58" name="Arc 57"/>
            <p:cNvSpPr/>
            <p:nvPr/>
          </p:nvSpPr>
          <p:spPr>
            <a:xfrm>
              <a:off x="2801761" y="3321940"/>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Arc 58"/>
            <p:cNvSpPr/>
            <p:nvPr/>
          </p:nvSpPr>
          <p:spPr>
            <a:xfrm flipH="1">
              <a:off x="2801760" y="3321940"/>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5" name="TextBox 64"/>
          <p:cNvSpPr txBox="1"/>
          <p:nvPr/>
        </p:nvSpPr>
        <p:spPr>
          <a:xfrm>
            <a:off x="6826574" y="2212530"/>
            <a:ext cx="669620" cy="646331"/>
          </a:xfrm>
          <a:prstGeom prst="rect">
            <a:avLst/>
          </a:prstGeom>
          <a:noFill/>
        </p:spPr>
        <p:txBody>
          <a:bodyPr wrap="square" rtlCol="0">
            <a:spAutoFit/>
          </a:bodyPr>
          <a:lstStyle/>
          <a:p>
            <a:r>
              <a:rPr lang="en-US" dirty="0" smtClean="0">
                <a:solidFill>
                  <a:schemeClr val="accent1">
                    <a:lumMod val="75000"/>
                  </a:schemeClr>
                </a:solidFill>
                <a:latin typeface="+mj-lt"/>
              </a:rPr>
              <a:t>Start here</a:t>
            </a:r>
            <a:endParaRPr lang="en-US" dirty="0">
              <a:solidFill>
                <a:schemeClr val="accent1">
                  <a:lumMod val="75000"/>
                </a:schemeClr>
              </a:solidFill>
              <a:latin typeface="+mj-lt"/>
            </a:endParaRPr>
          </a:p>
        </p:txBody>
      </p:sp>
      <p:sp>
        <p:nvSpPr>
          <p:cNvPr id="66" name="TextBox 65"/>
          <p:cNvSpPr txBox="1"/>
          <p:nvPr/>
        </p:nvSpPr>
        <p:spPr>
          <a:xfrm>
            <a:off x="7436645" y="2701204"/>
            <a:ext cx="1832681" cy="461665"/>
          </a:xfrm>
          <a:prstGeom prst="rect">
            <a:avLst/>
          </a:prstGeom>
          <a:noFill/>
        </p:spPr>
        <p:txBody>
          <a:bodyPr wrap="square" rtlCol="0">
            <a:spAutoFit/>
          </a:bodyPr>
          <a:lstStyle/>
          <a:p>
            <a:r>
              <a:rPr lang="en-US" sz="2400" dirty="0" smtClean="0"/>
              <a:t>3 - (- 4) = 7</a:t>
            </a:r>
            <a:endParaRPr lang="en-US" sz="2400" dirty="0"/>
          </a:p>
        </p:txBody>
      </p:sp>
      <p:sp>
        <p:nvSpPr>
          <p:cNvPr id="80" name="TextBox 79"/>
          <p:cNvSpPr txBox="1"/>
          <p:nvPr/>
        </p:nvSpPr>
        <p:spPr>
          <a:xfrm>
            <a:off x="5564335" y="1156124"/>
            <a:ext cx="1411852" cy="461665"/>
          </a:xfrm>
          <a:prstGeom prst="rect">
            <a:avLst/>
          </a:prstGeom>
          <a:noFill/>
        </p:spPr>
        <p:txBody>
          <a:bodyPr wrap="square" rtlCol="0">
            <a:spAutoFit/>
          </a:bodyPr>
          <a:lstStyle/>
          <a:p>
            <a:r>
              <a:rPr lang="en-US" sz="2400" dirty="0" smtClean="0"/>
              <a:t>3 - 4 = -1</a:t>
            </a:r>
            <a:endParaRPr lang="en-US" sz="2400" dirty="0"/>
          </a:p>
        </p:txBody>
      </p:sp>
      <p:sp>
        <p:nvSpPr>
          <p:cNvPr id="18" name="5-Point Star 17"/>
          <p:cNvSpPr/>
          <p:nvPr/>
        </p:nvSpPr>
        <p:spPr>
          <a:xfrm>
            <a:off x="5370511" y="1922590"/>
            <a:ext cx="180882" cy="240475"/>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p:cNvGrpSpPr/>
          <p:nvPr/>
        </p:nvGrpSpPr>
        <p:grpSpPr>
          <a:xfrm>
            <a:off x="1768494" y="5233291"/>
            <a:ext cx="155777" cy="143275"/>
            <a:chOff x="6713743" y="3409152"/>
            <a:chExt cx="383381" cy="304333"/>
          </a:xfrm>
        </p:grpSpPr>
        <p:sp>
          <p:nvSpPr>
            <p:cNvPr id="107" name="Arc 10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4" name="Group 123"/>
          <p:cNvGrpSpPr/>
          <p:nvPr/>
        </p:nvGrpSpPr>
        <p:grpSpPr>
          <a:xfrm>
            <a:off x="2517284" y="5224897"/>
            <a:ext cx="155777" cy="143275"/>
            <a:chOff x="6713743" y="3409152"/>
            <a:chExt cx="383381" cy="304333"/>
          </a:xfrm>
        </p:grpSpPr>
        <p:sp>
          <p:nvSpPr>
            <p:cNvPr id="125" name="Arc 124"/>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Arc 125"/>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0" name="Group 129"/>
          <p:cNvGrpSpPr/>
          <p:nvPr/>
        </p:nvGrpSpPr>
        <p:grpSpPr>
          <a:xfrm>
            <a:off x="10199222" y="5090096"/>
            <a:ext cx="123324" cy="406634"/>
            <a:chOff x="6272219" y="1764363"/>
            <a:chExt cx="383381" cy="304333"/>
          </a:xfrm>
        </p:grpSpPr>
        <p:sp>
          <p:nvSpPr>
            <p:cNvPr id="131" name="Arc 1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Arc 1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3" name="Group 152"/>
          <p:cNvGrpSpPr/>
          <p:nvPr/>
        </p:nvGrpSpPr>
        <p:grpSpPr>
          <a:xfrm>
            <a:off x="1918183" y="5237224"/>
            <a:ext cx="155777" cy="143275"/>
            <a:chOff x="6713743" y="3409152"/>
            <a:chExt cx="383381" cy="304333"/>
          </a:xfrm>
        </p:grpSpPr>
        <p:sp>
          <p:nvSpPr>
            <p:cNvPr id="154" name="Arc 153"/>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Arc 154"/>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6" name="Group 155"/>
          <p:cNvGrpSpPr/>
          <p:nvPr/>
        </p:nvGrpSpPr>
        <p:grpSpPr>
          <a:xfrm>
            <a:off x="2070698" y="5233292"/>
            <a:ext cx="155777" cy="143275"/>
            <a:chOff x="6713743" y="3409152"/>
            <a:chExt cx="383381" cy="304333"/>
          </a:xfrm>
        </p:grpSpPr>
        <p:sp>
          <p:nvSpPr>
            <p:cNvPr id="157" name="Arc 156"/>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Arc 157"/>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9" name="Group 158"/>
          <p:cNvGrpSpPr/>
          <p:nvPr/>
        </p:nvGrpSpPr>
        <p:grpSpPr>
          <a:xfrm>
            <a:off x="2226476" y="5233685"/>
            <a:ext cx="155777" cy="143275"/>
            <a:chOff x="6713743" y="3409152"/>
            <a:chExt cx="383381" cy="304333"/>
          </a:xfrm>
        </p:grpSpPr>
        <p:sp>
          <p:nvSpPr>
            <p:cNvPr id="160" name="Arc 159"/>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Arc 160"/>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2" name="Group 161"/>
          <p:cNvGrpSpPr/>
          <p:nvPr/>
        </p:nvGrpSpPr>
        <p:grpSpPr>
          <a:xfrm>
            <a:off x="2372683" y="5234078"/>
            <a:ext cx="155777" cy="143275"/>
            <a:chOff x="6713743" y="3409152"/>
            <a:chExt cx="383381" cy="304333"/>
          </a:xfrm>
        </p:grpSpPr>
        <p:sp>
          <p:nvSpPr>
            <p:cNvPr id="163" name="Arc 162"/>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Arc 163"/>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8" name="TextBox 167"/>
          <p:cNvSpPr txBox="1"/>
          <p:nvPr/>
        </p:nvSpPr>
        <p:spPr>
          <a:xfrm>
            <a:off x="1637012" y="4839134"/>
            <a:ext cx="1098731" cy="338554"/>
          </a:xfrm>
          <a:prstGeom prst="rect">
            <a:avLst/>
          </a:prstGeom>
          <a:noFill/>
        </p:spPr>
        <p:txBody>
          <a:bodyPr wrap="square" rtlCol="0">
            <a:spAutoFit/>
          </a:bodyPr>
          <a:lstStyle/>
          <a:p>
            <a:r>
              <a:rPr lang="en-US" sz="1600" dirty="0" smtClean="0"/>
              <a:t>-1 - 8 = -9</a:t>
            </a:r>
            <a:endParaRPr lang="en-US" sz="1600" dirty="0"/>
          </a:p>
        </p:txBody>
      </p:sp>
      <p:grpSp>
        <p:nvGrpSpPr>
          <p:cNvPr id="197" name="Group 196"/>
          <p:cNvGrpSpPr/>
          <p:nvPr/>
        </p:nvGrpSpPr>
        <p:grpSpPr>
          <a:xfrm>
            <a:off x="9847877" y="5099241"/>
            <a:ext cx="123324" cy="406634"/>
            <a:chOff x="6272219" y="1764363"/>
            <a:chExt cx="383381" cy="304333"/>
          </a:xfrm>
        </p:grpSpPr>
        <p:sp>
          <p:nvSpPr>
            <p:cNvPr id="198" name="Arc 19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Arc 19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1" name="TextBox 210"/>
          <p:cNvSpPr txBox="1"/>
          <p:nvPr/>
        </p:nvSpPr>
        <p:spPr>
          <a:xfrm>
            <a:off x="9591582" y="4720997"/>
            <a:ext cx="1063839" cy="338554"/>
          </a:xfrm>
          <a:prstGeom prst="rect">
            <a:avLst/>
          </a:prstGeom>
          <a:noFill/>
        </p:spPr>
        <p:txBody>
          <a:bodyPr wrap="square" rtlCol="0">
            <a:spAutoFit/>
          </a:bodyPr>
          <a:lstStyle/>
          <a:p>
            <a:r>
              <a:rPr lang="en-US" sz="1600" dirty="0" smtClean="0"/>
              <a:t>1 - -8 = 9</a:t>
            </a:r>
            <a:endParaRPr lang="en-US" sz="1600" dirty="0"/>
          </a:p>
        </p:txBody>
      </p:sp>
      <p:grpSp>
        <p:nvGrpSpPr>
          <p:cNvPr id="221" name="Group 220"/>
          <p:cNvGrpSpPr/>
          <p:nvPr/>
        </p:nvGrpSpPr>
        <p:grpSpPr>
          <a:xfrm>
            <a:off x="9675303" y="5112300"/>
            <a:ext cx="123324" cy="406634"/>
            <a:chOff x="6272219" y="1764363"/>
            <a:chExt cx="383381" cy="304333"/>
          </a:xfrm>
        </p:grpSpPr>
        <p:sp>
          <p:nvSpPr>
            <p:cNvPr id="222" name="Arc 221"/>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3" name="Arc 222"/>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4" name="Group 223"/>
          <p:cNvGrpSpPr/>
          <p:nvPr/>
        </p:nvGrpSpPr>
        <p:grpSpPr>
          <a:xfrm>
            <a:off x="9519209" y="5112300"/>
            <a:ext cx="123324" cy="406634"/>
            <a:chOff x="6272219" y="1764363"/>
            <a:chExt cx="383381" cy="304333"/>
          </a:xfrm>
        </p:grpSpPr>
        <p:sp>
          <p:nvSpPr>
            <p:cNvPr id="225" name="Arc 224"/>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6" name="Arc 225"/>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7" name="Group 226"/>
          <p:cNvGrpSpPr/>
          <p:nvPr/>
        </p:nvGrpSpPr>
        <p:grpSpPr>
          <a:xfrm>
            <a:off x="9366767" y="5112300"/>
            <a:ext cx="123324" cy="406634"/>
            <a:chOff x="6272219" y="1764363"/>
            <a:chExt cx="383381" cy="304333"/>
          </a:xfrm>
        </p:grpSpPr>
        <p:sp>
          <p:nvSpPr>
            <p:cNvPr id="228" name="Arc 227"/>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Arc 228"/>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30" name="Group 229"/>
          <p:cNvGrpSpPr/>
          <p:nvPr/>
        </p:nvGrpSpPr>
        <p:grpSpPr>
          <a:xfrm>
            <a:off x="10018451" y="5099241"/>
            <a:ext cx="123324" cy="406634"/>
            <a:chOff x="6272219" y="1764363"/>
            <a:chExt cx="383381" cy="304333"/>
          </a:xfrm>
        </p:grpSpPr>
        <p:sp>
          <p:nvSpPr>
            <p:cNvPr id="231" name="Arc 230"/>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2" name="Arc 231"/>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33" name="5-Point Star 232"/>
          <p:cNvSpPr/>
          <p:nvPr/>
        </p:nvSpPr>
        <p:spPr>
          <a:xfrm>
            <a:off x="1440720" y="5297347"/>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5-Point Star 233"/>
          <p:cNvSpPr/>
          <p:nvPr/>
        </p:nvSpPr>
        <p:spPr>
          <a:xfrm>
            <a:off x="10645225" y="5304928"/>
            <a:ext cx="129580" cy="229526"/>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2632169" y="5369460"/>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9320439" y="5376566"/>
            <a:ext cx="78158" cy="85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p:cNvSpPr txBox="1"/>
          <p:nvPr/>
        </p:nvSpPr>
        <p:spPr>
          <a:xfrm>
            <a:off x="5770167" y="382586"/>
            <a:ext cx="5740516" cy="523220"/>
          </a:xfrm>
          <a:prstGeom prst="rect">
            <a:avLst/>
          </a:prstGeom>
          <a:noFill/>
        </p:spPr>
        <p:txBody>
          <a:bodyPr wrap="square" rtlCol="0">
            <a:spAutoFit/>
          </a:bodyPr>
          <a:lstStyle/>
          <a:p>
            <a:r>
              <a:rPr lang="en-US" sz="2800" b="1" i="1" dirty="0" smtClean="0">
                <a:ln w="0"/>
                <a:solidFill>
                  <a:schemeClr val="accent1"/>
                </a:solidFill>
                <a:effectLst>
                  <a:outerShdw blurRad="38100" dist="25400" dir="5400000" algn="ctr" rotWithShape="0">
                    <a:srgbClr val="6E747A">
                      <a:alpha val="43000"/>
                    </a:srgbClr>
                  </a:outerShdw>
                </a:effectLst>
              </a:rPr>
              <a:t>Subtraction – opposite of addition</a:t>
            </a:r>
            <a:endParaRPr lang="en-US" sz="2800" b="1" i="1" dirty="0">
              <a:ln w="0"/>
              <a:solidFill>
                <a:schemeClr val="accent1"/>
              </a:solidFill>
              <a:effectLst>
                <a:outerShdw blurRad="38100" dist="25400" dir="5400000" algn="ctr" rotWithShape="0">
                  <a:srgbClr val="6E747A">
                    <a:alpha val="43000"/>
                  </a:srgbClr>
                </a:outerShdw>
              </a:effectLst>
            </a:endParaRPr>
          </a:p>
        </p:txBody>
      </p:sp>
      <p:grpSp>
        <p:nvGrpSpPr>
          <p:cNvPr id="245" name="Group 244"/>
          <p:cNvGrpSpPr/>
          <p:nvPr/>
        </p:nvGrpSpPr>
        <p:grpSpPr>
          <a:xfrm>
            <a:off x="8115075" y="3246440"/>
            <a:ext cx="383381" cy="304333"/>
            <a:chOff x="11958861" y="1381993"/>
            <a:chExt cx="383381" cy="304333"/>
          </a:xfrm>
        </p:grpSpPr>
        <p:sp>
          <p:nvSpPr>
            <p:cNvPr id="246" name="Arc 245"/>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7" name="Arc 246"/>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48" name="Group 247"/>
          <p:cNvGrpSpPr/>
          <p:nvPr/>
        </p:nvGrpSpPr>
        <p:grpSpPr>
          <a:xfrm>
            <a:off x="7571369" y="3266003"/>
            <a:ext cx="383381" cy="304333"/>
            <a:chOff x="11958861" y="1381993"/>
            <a:chExt cx="383381" cy="304333"/>
          </a:xfrm>
        </p:grpSpPr>
        <p:sp>
          <p:nvSpPr>
            <p:cNvPr id="249" name="Arc 248"/>
            <p:cNvSpPr/>
            <p:nvPr/>
          </p:nvSpPr>
          <p:spPr>
            <a:xfrm>
              <a:off x="11958862" y="138199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0" name="Arc 249"/>
            <p:cNvSpPr/>
            <p:nvPr/>
          </p:nvSpPr>
          <p:spPr>
            <a:xfrm flipH="1">
              <a:off x="11958861" y="138199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251" name="Straight Arrow Connector 250"/>
          <p:cNvCxnSpPr/>
          <p:nvPr/>
        </p:nvCxnSpPr>
        <p:spPr>
          <a:xfrm flipH="1" flipV="1">
            <a:off x="7304792" y="1673712"/>
            <a:ext cx="299152" cy="86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55" name="Group 254"/>
          <p:cNvGrpSpPr/>
          <p:nvPr/>
        </p:nvGrpSpPr>
        <p:grpSpPr>
          <a:xfrm>
            <a:off x="6717641" y="1754520"/>
            <a:ext cx="383381" cy="304333"/>
            <a:chOff x="3722476" y="3328835"/>
            <a:chExt cx="383381" cy="304333"/>
          </a:xfrm>
        </p:grpSpPr>
        <p:sp>
          <p:nvSpPr>
            <p:cNvPr id="256" name="Arc 255"/>
            <p:cNvSpPr/>
            <p:nvPr/>
          </p:nvSpPr>
          <p:spPr>
            <a:xfrm>
              <a:off x="3722477" y="3328835"/>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7" name="Arc 256"/>
            <p:cNvSpPr/>
            <p:nvPr/>
          </p:nvSpPr>
          <p:spPr>
            <a:xfrm flipH="1">
              <a:off x="3722476" y="3328835"/>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58" name="TextBox 257"/>
          <p:cNvSpPr txBox="1"/>
          <p:nvPr/>
        </p:nvSpPr>
        <p:spPr>
          <a:xfrm>
            <a:off x="5438117" y="1465165"/>
            <a:ext cx="2188279" cy="369332"/>
          </a:xfrm>
          <a:prstGeom prst="rect">
            <a:avLst/>
          </a:prstGeom>
          <a:noFill/>
        </p:spPr>
        <p:txBody>
          <a:bodyPr wrap="square" rtlCol="0">
            <a:spAutoFit/>
          </a:bodyPr>
          <a:lstStyle/>
          <a:p>
            <a:r>
              <a:rPr lang="en-US" dirty="0" smtClean="0"/>
              <a:t>Move 4 to the left.</a:t>
            </a:r>
            <a:endParaRPr lang="en-US" dirty="0"/>
          </a:p>
        </p:txBody>
      </p:sp>
      <p:sp>
        <p:nvSpPr>
          <p:cNvPr id="259" name="TextBox 258"/>
          <p:cNvSpPr txBox="1"/>
          <p:nvPr/>
        </p:nvSpPr>
        <p:spPr>
          <a:xfrm>
            <a:off x="5249758" y="1692021"/>
            <a:ext cx="376719" cy="307777"/>
          </a:xfrm>
          <a:prstGeom prst="rect">
            <a:avLst/>
          </a:prstGeom>
          <a:noFill/>
        </p:spPr>
        <p:txBody>
          <a:bodyPr wrap="square" rtlCol="0">
            <a:spAutoFit/>
          </a:bodyPr>
          <a:lstStyle/>
          <a:p>
            <a:r>
              <a:rPr lang="en-US" sz="1400" dirty="0" smtClean="0"/>
              <a:t>-1</a:t>
            </a:r>
            <a:endParaRPr lang="en-US" sz="1400" dirty="0"/>
          </a:p>
        </p:txBody>
      </p:sp>
      <p:cxnSp>
        <p:nvCxnSpPr>
          <p:cNvPr id="261" name="Straight Arrow Connector 260"/>
          <p:cNvCxnSpPr/>
          <p:nvPr/>
        </p:nvCxnSpPr>
        <p:spPr>
          <a:xfrm flipV="1">
            <a:off x="4135406" y="3947824"/>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62" name="TextBox 261"/>
          <p:cNvSpPr txBox="1"/>
          <p:nvPr/>
        </p:nvSpPr>
        <p:spPr>
          <a:xfrm>
            <a:off x="2783773" y="3206260"/>
            <a:ext cx="376719" cy="307777"/>
          </a:xfrm>
          <a:prstGeom prst="rect">
            <a:avLst/>
          </a:prstGeom>
          <a:noFill/>
        </p:spPr>
        <p:txBody>
          <a:bodyPr wrap="square" rtlCol="0">
            <a:spAutoFit/>
          </a:bodyPr>
          <a:lstStyle/>
          <a:p>
            <a:r>
              <a:rPr lang="en-US" sz="1400" dirty="0" smtClean="0"/>
              <a:t>-7</a:t>
            </a:r>
            <a:endParaRPr lang="en-US" sz="1400" dirty="0"/>
          </a:p>
        </p:txBody>
      </p:sp>
      <p:cxnSp>
        <p:nvCxnSpPr>
          <p:cNvPr id="264" name="Straight Arrow Connector 263"/>
          <p:cNvCxnSpPr/>
          <p:nvPr/>
        </p:nvCxnSpPr>
        <p:spPr>
          <a:xfrm flipH="1" flipV="1">
            <a:off x="2769883" y="1276259"/>
            <a:ext cx="299152" cy="86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5" name="Oval 264"/>
          <p:cNvSpPr/>
          <p:nvPr/>
        </p:nvSpPr>
        <p:spPr>
          <a:xfrm>
            <a:off x="7034942" y="3437367"/>
            <a:ext cx="132157" cy="98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5-Point Star 265"/>
          <p:cNvSpPr/>
          <p:nvPr/>
        </p:nvSpPr>
        <p:spPr>
          <a:xfrm>
            <a:off x="8855446" y="3339894"/>
            <a:ext cx="180882" cy="240475"/>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5" name="Group 294"/>
          <p:cNvGrpSpPr/>
          <p:nvPr/>
        </p:nvGrpSpPr>
        <p:grpSpPr>
          <a:xfrm>
            <a:off x="1637012" y="5212595"/>
            <a:ext cx="155777" cy="143275"/>
            <a:chOff x="6713743" y="3409152"/>
            <a:chExt cx="383381" cy="304333"/>
          </a:xfrm>
        </p:grpSpPr>
        <p:sp>
          <p:nvSpPr>
            <p:cNvPr id="296" name="Arc 295"/>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7" name="Arc 296"/>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98" name="Group 297"/>
          <p:cNvGrpSpPr/>
          <p:nvPr/>
        </p:nvGrpSpPr>
        <p:grpSpPr>
          <a:xfrm>
            <a:off x="1492411" y="5221776"/>
            <a:ext cx="155777" cy="143275"/>
            <a:chOff x="6713743" y="3409152"/>
            <a:chExt cx="383381" cy="304333"/>
          </a:xfrm>
        </p:grpSpPr>
        <p:sp>
          <p:nvSpPr>
            <p:cNvPr id="299" name="Arc 298"/>
            <p:cNvSpPr/>
            <p:nvPr/>
          </p:nvSpPr>
          <p:spPr>
            <a:xfrm>
              <a:off x="6713744" y="3409152"/>
              <a:ext cx="383380" cy="304333"/>
            </a:xfrm>
            <a:prstGeom prst="arc">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0" name="Arc 299"/>
            <p:cNvSpPr/>
            <p:nvPr/>
          </p:nvSpPr>
          <p:spPr>
            <a:xfrm flipH="1">
              <a:off x="6713743" y="3409152"/>
              <a:ext cx="383380" cy="304333"/>
            </a:xfrm>
            <a:prstGeom prst="arc">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01" name="TextBox 300"/>
          <p:cNvSpPr txBox="1"/>
          <p:nvPr/>
        </p:nvSpPr>
        <p:spPr>
          <a:xfrm>
            <a:off x="723472" y="5861779"/>
            <a:ext cx="4404456" cy="369332"/>
          </a:xfrm>
          <a:prstGeom prst="rect">
            <a:avLst/>
          </a:prstGeom>
          <a:noFill/>
        </p:spPr>
        <p:txBody>
          <a:bodyPr wrap="square" rtlCol="0">
            <a:spAutoFit/>
          </a:bodyPr>
          <a:lstStyle/>
          <a:p>
            <a:r>
              <a:rPr lang="en-US" dirty="0" smtClean="0"/>
              <a:t>This looks like -1 + -8 = -9. Why?</a:t>
            </a:r>
            <a:endParaRPr lang="en-US" dirty="0"/>
          </a:p>
        </p:txBody>
      </p:sp>
      <p:grpSp>
        <p:nvGrpSpPr>
          <p:cNvPr id="302" name="Group 301"/>
          <p:cNvGrpSpPr/>
          <p:nvPr/>
        </p:nvGrpSpPr>
        <p:grpSpPr>
          <a:xfrm>
            <a:off x="10532098" y="5090096"/>
            <a:ext cx="123324" cy="406634"/>
            <a:chOff x="6272219" y="1764363"/>
            <a:chExt cx="383381" cy="304333"/>
          </a:xfrm>
        </p:grpSpPr>
        <p:sp>
          <p:nvSpPr>
            <p:cNvPr id="303" name="Arc 302"/>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4" name="Arc 303"/>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5" name="Group 304"/>
          <p:cNvGrpSpPr/>
          <p:nvPr/>
        </p:nvGrpSpPr>
        <p:grpSpPr>
          <a:xfrm>
            <a:off x="10351327" y="5099241"/>
            <a:ext cx="123324" cy="406634"/>
            <a:chOff x="6272219" y="1764363"/>
            <a:chExt cx="383381" cy="304333"/>
          </a:xfrm>
        </p:grpSpPr>
        <p:sp>
          <p:nvSpPr>
            <p:cNvPr id="306" name="Arc 305"/>
            <p:cNvSpPr/>
            <p:nvPr/>
          </p:nvSpPr>
          <p:spPr>
            <a:xfrm>
              <a:off x="6272220" y="1764363"/>
              <a:ext cx="383380" cy="304333"/>
            </a:xfrm>
            <a:prstGeom prst="arc">
              <a:avLst/>
            </a:pr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7" name="Arc 306"/>
            <p:cNvSpPr/>
            <p:nvPr/>
          </p:nvSpPr>
          <p:spPr>
            <a:xfrm flipH="1">
              <a:off x="6272219" y="1764363"/>
              <a:ext cx="383380" cy="304333"/>
            </a:xfrm>
            <a:prstGeom prst="arc">
              <a:avLst/>
            </a:prstGeom>
            <a:ln w="127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26" name="TextBox 325"/>
          <p:cNvSpPr txBox="1"/>
          <p:nvPr/>
        </p:nvSpPr>
        <p:spPr>
          <a:xfrm>
            <a:off x="7378643" y="5861779"/>
            <a:ext cx="4404456" cy="369332"/>
          </a:xfrm>
          <a:prstGeom prst="rect">
            <a:avLst/>
          </a:prstGeom>
          <a:noFill/>
        </p:spPr>
        <p:txBody>
          <a:bodyPr wrap="square" rtlCol="0">
            <a:spAutoFit/>
          </a:bodyPr>
          <a:lstStyle/>
          <a:p>
            <a:r>
              <a:rPr lang="en-US" dirty="0" smtClean="0"/>
              <a:t>This looks like 1 + 8 = 9. Why?</a:t>
            </a:r>
            <a:endParaRPr lang="en-US" dirty="0"/>
          </a:p>
        </p:txBody>
      </p:sp>
      <p:sp>
        <p:nvSpPr>
          <p:cNvPr id="111" name="TextBox 110"/>
          <p:cNvSpPr txBox="1"/>
          <p:nvPr/>
        </p:nvSpPr>
        <p:spPr>
          <a:xfrm>
            <a:off x="7020935" y="2989861"/>
            <a:ext cx="2188279" cy="369332"/>
          </a:xfrm>
          <a:prstGeom prst="rect">
            <a:avLst/>
          </a:prstGeom>
          <a:noFill/>
        </p:spPr>
        <p:txBody>
          <a:bodyPr wrap="square" rtlCol="0">
            <a:spAutoFit/>
          </a:bodyPr>
          <a:lstStyle/>
          <a:p>
            <a:r>
              <a:rPr lang="en-US" dirty="0" smtClean="0"/>
              <a:t>Move 4 to the </a:t>
            </a:r>
            <a:r>
              <a:rPr lang="en-US" dirty="0"/>
              <a:t>r</a:t>
            </a:r>
            <a:r>
              <a:rPr lang="en-US" dirty="0" smtClean="0"/>
              <a:t>ight.</a:t>
            </a:r>
            <a:endParaRPr lang="en-US" dirty="0"/>
          </a:p>
        </p:txBody>
      </p:sp>
      <p:sp>
        <p:nvSpPr>
          <p:cNvPr id="3" name="TextBox 2"/>
          <p:cNvSpPr txBox="1"/>
          <p:nvPr/>
        </p:nvSpPr>
        <p:spPr>
          <a:xfrm>
            <a:off x="8301318" y="1276259"/>
            <a:ext cx="2811182" cy="461665"/>
          </a:xfrm>
          <a:prstGeom prst="rect">
            <a:avLst/>
          </a:prstGeom>
          <a:noFill/>
        </p:spPr>
        <p:txBody>
          <a:bodyPr wrap="square" rtlCol="0">
            <a:spAutoFit/>
          </a:bodyPr>
          <a:lstStyle/>
          <a:p>
            <a:r>
              <a:rPr lang="en-US" sz="1200" dirty="0" smtClean="0"/>
              <a:t>If I added 4, I would move to the right; since I am subtracting I do the opposite.</a:t>
            </a:r>
            <a:endParaRPr lang="en-US" sz="1200" dirty="0"/>
          </a:p>
        </p:txBody>
      </p:sp>
      <p:sp>
        <p:nvSpPr>
          <p:cNvPr id="113" name="TextBox 112"/>
          <p:cNvSpPr txBox="1"/>
          <p:nvPr/>
        </p:nvSpPr>
        <p:spPr>
          <a:xfrm>
            <a:off x="7514977" y="3890075"/>
            <a:ext cx="2811182" cy="461665"/>
          </a:xfrm>
          <a:prstGeom prst="rect">
            <a:avLst/>
          </a:prstGeom>
          <a:noFill/>
        </p:spPr>
        <p:txBody>
          <a:bodyPr wrap="square" rtlCol="0">
            <a:spAutoFit/>
          </a:bodyPr>
          <a:lstStyle/>
          <a:p>
            <a:r>
              <a:rPr lang="en-US" sz="1200" dirty="0" smtClean="0"/>
              <a:t>If I added -4, I would move to the left; since I am subtracting I do the opposite.</a:t>
            </a:r>
            <a:endParaRPr lang="en-US" sz="1200" dirty="0"/>
          </a:p>
        </p:txBody>
      </p:sp>
    </p:spTree>
    <p:extLst>
      <p:ext uri="{BB962C8B-B14F-4D97-AF65-F5344CB8AC3E}">
        <p14:creationId xmlns:p14="http://schemas.microsoft.com/office/powerpoint/2010/main" val="944527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Subtracting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243" name="TextBox 242"/>
          <p:cNvSpPr txBox="1"/>
          <p:nvPr/>
        </p:nvSpPr>
        <p:spPr>
          <a:xfrm>
            <a:off x="5770167" y="382586"/>
            <a:ext cx="5740516" cy="523220"/>
          </a:xfrm>
          <a:prstGeom prst="rect">
            <a:avLst/>
          </a:prstGeom>
          <a:noFill/>
        </p:spPr>
        <p:txBody>
          <a:bodyPr wrap="square" rtlCol="0">
            <a:spAutoFit/>
          </a:bodyPr>
          <a:lstStyle/>
          <a:p>
            <a:r>
              <a:rPr lang="en-US" sz="2800" b="1" i="1" dirty="0" smtClean="0">
                <a:ln w="0"/>
                <a:solidFill>
                  <a:schemeClr val="accent1"/>
                </a:solidFill>
                <a:effectLst>
                  <a:outerShdw blurRad="38100" dist="25400" dir="5400000" algn="ctr" rotWithShape="0">
                    <a:srgbClr val="6E747A">
                      <a:alpha val="43000"/>
                    </a:srgbClr>
                  </a:outerShdw>
                </a:effectLst>
              </a:rPr>
              <a:t>Subtraction – adding the opposite</a:t>
            </a:r>
            <a:endParaRPr lang="en-US" sz="2800" b="1" i="1" dirty="0">
              <a:ln w="0"/>
              <a:solidFill>
                <a:schemeClr val="accent1"/>
              </a:solidFill>
              <a:effectLst>
                <a:outerShdw blurRad="38100" dist="25400" dir="5400000" algn="ctr" rotWithShape="0">
                  <a:srgbClr val="6E747A">
                    <a:alpha val="43000"/>
                  </a:srgbClr>
                </a:outerShdw>
              </a:effectLst>
            </a:endParaRPr>
          </a:p>
        </p:txBody>
      </p:sp>
      <p:sp>
        <p:nvSpPr>
          <p:cNvPr id="3" name="TextBox 2"/>
          <p:cNvSpPr txBox="1"/>
          <p:nvPr/>
        </p:nvSpPr>
        <p:spPr>
          <a:xfrm>
            <a:off x="596900" y="1389529"/>
            <a:ext cx="10994465" cy="1200329"/>
          </a:xfrm>
          <a:prstGeom prst="rect">
            <a:avLst/>
          </a:prstGeom>
          <a:noFill/>
        </p:spPr>
        <p:txBody>
          <a:bodyPr wrap="square" rtlCol="0">
            <a:spAutoFit/>
          </a:bodyPr>
          <a:lstStyle/>
          <a:p>
            <a:r>
              <a:rPr lang="en-US" dirty="0" smtClean="0"/>
              <a:t>Using a number line, we saw that  -1 – 8</a:t>
            </a:r>
            <a:r>
              <a:rPr lang="en-US" dirty="0"/>
              <a:t> </a:t>
            </a:r>
            <a:r>
              <a:rPr lang="en-US" dirty="0" smtClean="0"/>
              <a:t>is the same as -1 + -8. </a:t>
            </a:r>
          </a:p>
          <a:p>
            <a:endParaRPr lang="en-US" dirty="0"/>
          </a:p>
          <a:p>
            <a:r>
              <a:rPr lang="en-US" dirty="0" smtClean="0"/>
              <a:t>Just as subtraction is moving the opposite direction as adding, subtraction is adding the opposite. We just change -8 (subtract 8) to  + -8 (add -8.) Subtracting a positive integer is the same as adding a negative integer.</a:t>
            </a:r>
            <a:endParaRPr lang="en-US" dirty="0"/>
          </a:p>
        </p:txBody>
      </p:sp>
      <p:sp>
        <p:nvSpPr>
          <p:cNvPr id="8" name="TextBox 7"/>
          <p:cNvSpPr txBox="1"/>
          <p:nvPr/>
        </p:nvSpPr>
        <p:spPr>
          <a:xfrm>
            <a:off x="596899" y="2935081"/>
            <a:ext cx="10994465" cy="646331"/>
          </a:xfrm>
          <a:prstGeom prst="rect">
            <a:avLst/>
          </a:prstGeom>
          <a:noFill/>
        </p:spPr>
        <p:txBody>
          <a:bodyPr wrap="square" rtlCol="0">
            <a:spAutoFit/>
          </a:bodyPr>
          <a:lstStyle/>
          <a:p>
            <a:r>
              <a:rPr lang="en-US" dirty="0" smtClean="0"/>
              <a:t>We saw that  1 – -8 is the same as 1 + 8. We are adding the opposite of -8. Subtracting a negative number is the same as adding a positive number. </a:t>
            </a:r>
            <a:endParaRPr lang="en-US" dirty="0"/>
          </a:p>
        </p:txBody>
      </p:sp>
      <p:sp>
        <p:nvSpPr>
          <p:cNvPr id="9" name="TextBox 8"/>
          <p:cNvSpPr txBox="1"/>
          <p:nvPr/>
        </p:nvSpPr>
        <p:spPr>
          <a:xfrm>
            <a:off x="596899" y="3921089"/>
            <a:ext cx="10994465" cy="646331"/>
          </a:xfrm>
          <a:prstGeom prst="rect">
            <a:avLst/>
          </a:prstGeom>
          <a:noFill/>
        </p:spPr>
        <p:txBody>
          <a:bodyPr wrap="square" rtlCol="0">
            <a:spAutoFit/>
          </a:bodyPr>
          <a:lstStyle/>
          <a:p>
            <a:r>
              <a:rPr lang="en-US" dirty="0" smtClean="0"/>
              <a:t>Instead of learning new rules for subtraction, we just change subtraction to addition and change the sign. This way we just follow the rules we already know.</a:t>
            </a:r>
            <a:endParaRPr lang="en-US" dirty="0"/>
          </a:p>
        </p:txBody>
      </p:sp>
      <p:cxnSp>
        <p:nvCxnSpPr>
          <p:cNvPr id="10" name="Straight Arrow Connector 9"/>
          <p:cNvCxnSpPr/>
          <p:nvPr/>
        </p:nvCxnSpPr>
        <p:spPr>
          <a:xfrm flipV="1">
            <a:off x="3531960" y="4850572"/>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78876" y="4538432"/>
            <a:ext cx="8092453" cy="2169825"/>
          </a:xfrm>
          <a:prstGeom prst="rect">
            <a:avLst/>
          </a:prstGeom>
          <a:noFill/>
        </p:spPr>
        <p:txBody>
          <a:bodyPr wrap="square" rtlCol="0">
            <a:spAutoFit/>
          </a:bodyPr>
          <a:lstStyle/>
          <a:p>
            <a:pPr>
              <a:lnSpc>
                <a:spcPct val="150000"/>
              </a:lnSpc>
            </a:pPr>
            <a:r>
              <a:rPr lang="en-US" dirty="0" smtClean="0"/>
              <a:t>25 – 36 	        25 + -36     </a:t>
            </a:r>
            <a:r>
              <a:rPr lang="en-US" dirty="0"/>
              <a:t>	 +- different signs </a:t>
            </a:r>
            <a:r>
              <a:rPr lang="en-US" dirty="0" smtClean="0"/>
              <a:t>rule 	25 </a:t>
            </a:r>
            <a:r>
              <a:rPr lang="en-US" dirty="0"/>
              <a:t>+ -</a:t>
            </a:r>
            <a:r>
              <a:rPr lang="en-US" dirty="0" smtClean="0"/>
              <a:t>36 = -11 </a:t>
            </a:r>
          </a:p>
          <a:p>
            <a:pPr>
              <a:lnSpc>
                <a:spcPct val="150000"/>
              </a:lnSpc>
            </a:pPr>
            <a:r>
              <a:rPr lang="en-US" dirty="0" smtClean="0"/>
              <a:t>-25 – 36 	        -25 + -36   </a:t>
            </a:r>
            <a:r>
              <a:rPr lang="en-US" dirty="0"/>
              <a:t>	 -- same </a:t>
            </a:r>
            <a:r>
              <a:rPr lang="en-US" dirty="0" smtClean="0"/>
              <a:t>signs rule 		-25 + -36 = -61</a:t>
            </a:r>
          </a:p>
          <a:p>
            <a:pPr>
              <a:lnSpc>
                <a:spcPct val="150000"/>
              </a:lnSpc>
            </a:pPr>
            <a:r>
              <a:rPr lang="en-US" dirty="0" smtClean="0"/>
              <a:t>25 – (-36)	        25 + (+36) </a:t>
            </a:r>
            <a:r>
              <a:rPr lang="en-US" dirty="0"/>
              <a:t>	 ++ same signs </a:t>
            </a:r>
            <a:r>
              <a:rPr lang="en-US" dirty="0" smtClean="0"/>
              <a:t>rule 		25 + 36 = 61</a:t>
            </a:r>
          </a:p>
          <a:p>
            <a:pPr>
              <a:lnSpc>
                <a:spcPct val="150000"/>
              </a:lnSpc>
            </a:pPr>
            <a:r>
              <a:rPr lang="en-US" dirty="0" smtClean="0"/>
              <a:t>-25 – (-36)    -   -25 + (+36) </a:t>
            </a:r>
            <a:r>
              <a:rPr lang="en-US" dirty="0"/>
              <a:t>	 -+ different </a:t>
            </a:r>
            <a:r>
              <a:rPr lang="en-US" dirty="0" smtClean="0"/>
              <a:t>signs rule 	-25 + 36 = 11</a:t>
            </a:r>
          </a:p>
          <a:p>
            <a:pPr>
              <a:lnSpc>
                <a:spcPct val="150000"/>
              </a:lnSpc>
            </a:pPr>
            <a:endParaRPr lang="en-US" dirty="0"/>
          </a:p>
        </p:txBody>
      </p:sp>
      <p:cxnSp>
        <p:nvCxnSpPr>
          <p:cNvPr id="11" name="Straight Arrow Connector 10"/>
          <p:cNvCxnSpPr/>
          <p:nvPr/>
        </p:nvCxnSpPr>
        <p:spPr>
          <a:xfrm flipV="1">
            <a:off x="3531960" y="5198917"/>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681536" y="5623345"/>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681536" y="6045317"/>
            <a:ext cx="299152" cy="866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912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Multiplying and Dividing Integers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24272" y="950991"/>
            <a:ext cx="10994465" cy="5816977"/>
          </a:xfrm>
          <a:prstGeom prst="rect">
            <a:avLst/>
          </a:prstGeom>
          <a:noFill/>
        </p:spPr>
        <p:txBody>
          <a:bodyPr wrap="square" rtlCol="0">
            <a:spAutoFit/>
          </a:bodyPr>
          <a:lstStyle/>
          <a:p>
            <a:r>
              <a:rPr lang="en-US" dirty="0" smtClean="0"/>
              <a:t>Rules for multiplying and dividing integers:</a:t>
            </a:r>
          </a:p>
          <a:p>
            <a:endParaRPr lang="en-US" dirty="0" smtClean="0"/>
          </a:p>
          <a:p>
            <a:endParaRPr lang="en-US" sz="1200" dirty="0" smtClean="0"/>
          </a:p>
          <a:p>
            <a:pPr lvl="1"/>
            <a:r>
              <a:rPr lang="en-US" dirty="0" smtClean="0"/>
              <a:t>When </a:t>
            </a:r>
            <a:r>
              <a:rPr lang="en-US" dirty="0"/>
              <a:t>multiplying or dividing 2 values, if the signs are </a:t>
            </a:r>
            <a:r>
              <a:rPr lang="en-US" dirty="0" smtClean="0"/>
              <a:t>the </a:t>
            </a:r>
            <a:r>
              <a:rPr lang="en-US" sz="2400" dirty="0" smtClean="0">
                <a:effectLst>
                  <a:glow rad="139700">
                    <a:schemeClr val="accent3">
                      <a:satMod val="175000"/>
                      <a:alpha val="40000"/>
                    </a:schemeClr>
                  </a:glow>
                </a:effectLst>
              </a:rPr>
              <a:t>same</a:t>
            </a:r>
            <a:r>
              <a:rPr lang="en-US" dirty="0" smtClean="0"/>
              <a:t>, </a:t>
            </a:r>
            <a:r>
              <a:rPr lang="en-US" dirty="0"/>
              <a:t>the </a:t>
            </a:r>
            <a:r>
              <a:rPr lang="en-US" dirty="0" smtClean="0"/>
              <a:t>product or quotient is positive.</a:t>
            </a:r>
          </a:p>
          <a:p>
            <a:pPr lvl="1"/>
            <a:r>
              <a:rPr lang="en-US" dirty="0"/>
              <a:t>	</a:t>
            </a:r>
            <a:r>
              <a:rPr lang="en-US" dirty="0" smtClean="0"/>
              <a:t>2•2 </a:t>
            </a:r>
            <a:r>
              <a:rPr lang="en-US" dirty="0" smtClean="0"/>
              <a:t>= 4		-</a:t>
            </a:r>
            <a:r>
              <a:rPr lang="en-US" dirty="0" smtClean="0"/>
              <a:t>3•-</a:t>
            </a:r>
            <a:r>
              <a:rPr lang="en-US" dirty="0" smtClean="0"/>
              <a:t>4 = 12	-27/-3 = 9		48/6 = 8</a:t>
            </a:r>
          </a:p>
          <a:p>
            <a:pPr lvl="1"/>
            <a:endParaRPr lang="en-US" dirty="0" smtClean="0"/>
          </a:p>
          <a:p>
            <a:pPr lvl="1"/>
            <a:r>
              <a:rPr lang="en-US" dirty="0" smtClean="0"/>
              <a:t>When multiplying or dividing 2 values, if the signs are </a:t>
            </a:r>
            <a:r>
              <a:rPr lang="en-US" sz="2400" dirty="0" smtClean="0">
                <a:effectLst>
                  <a:glow rad="139700">
                    <a:schemeClr val="accent3">
                      <a:satMod val="175000"/>
                      <a:alpha val="40000"/>
                    </a:schemeClr>
                  </a:glow>
                </a:effectLst>
              </a:rPr>
              <a:t>different</a:t>
            </a:r>
            <a:r>
              <a:rPr lang="en-US" dirty="0" smtClean="0"/>
              <a:t>, the </a:t>
            </a:r>
            <a:r>
              <a:rPr lang="en-US" dirty="0"/>
              <a:t>product or quotient</a:t>
            </a:r>
            <a:r>
              <a:rPr lang="en-US" dirty="0" smtClean="0"/>
              <a:t> is </a:t>
            </a:r>
            <a:r>
              <a:rPr lang="en-US" b="1" dirty="0" smtClean="0">
                <a:solidFill>
                  <a:srgbClr val="FF0000"/>
                </a:solidFill>
              </a:rPr>
              <a:t>negative</a:t>
            </a:r>
            <a:r>
              <a:rPr lang="en-US" dirty="0" smtClean="0"/>
              <a:t>.</a:t>
            </a:r>
          </a:p>
          <a:p>
            <a:pPr lvl="1"/>
            <a:r>
              <a:rPr lang="en-US" dirty="0"/>
              <a:t>	</a:t>
            </a:r>
            <a:r>
              <a:rPr lang="en-US" dirty="0" smtClean="0"/>
              <a:t>-</a:t>
            </a:r>
            <a:r>
              <a:rPr lang="en-US" dirty="0" smtClean="0"/>
              <a:t>2•</a:t>
            </a:r>
            <a:r>
              <a:rPr lang="en-US" dirty="0" smtClean="0"/>
              <a:t>2  </a:t>
            </a:r>
            <a:r>
              <a:rPr lang="en-US" dirty="0" smtClean="0"/>
              <a:t>= -4		</a:t>
            </a:r>
            <a:r>
              <a:rPr lang="en-US" dirty="0" smtClean="0"/>
              <a:t>3•-</a:t>
            </a:r>
            <a:r>
              <a:rPr lang="en-US" dirty="0" smtClean="0"/>
              <a:t>4=-12		-27/3 = -9		48/-6 = -8</a:t>
            </a:r>
          </a:p>
          <a:p>
            <a:pPr lvl="1"/>
            <a:endParaRPr lang="en-US" dirty="0" smtClean="0"/>
          </a:p>
          <a:p>
            <a:pPr lvl="1"/>
            <a:r>
              <a:rPr lang="en-US" dirty="0" smtClean="0"/>
              <a:t>When multiplying </a:t>
            </a:r>
            <a:r>
              <a:rPr lang="en-US" dirty="0" smtClean="0"/>
              <a:t>and/or </a:t>
            </a:r>
            <a:r>
              <a:rPr lang="en-US" dirty="0" smtClean="0"/>
              <a:t>dividing more than 2 values:</a:t>
            </a:r>
          </a:p>
          <a:p>
            <a:pPr marL="742950" lvl="1" indent="-285750">
              <a:buFont typeface="Arial" panose="020B0604020202020204" pitchFamily="34" charset="0"/>
              <a:buChar char="•"/>
            </a:pPr>
            <a:r>
              <a:rPr lang="en-US" dirty="0" smtClean="0"/>
              <a:t>Work left to right, change the sign as the rules dictate.</a:t>
            </a:r>
          </a:p>
          <a:p>
            <a:pPr lvl="1"/>
            <a:r>
              <a:rPr lang="en-US" dirty="0"/>
              <a:t>	</a:t>
            </a:r>
            <a:r>
              <a:rPr lang="en-US" dirty="0" smtClean="0"/>
              <a:t>2•-3•-4•-</a:t>
            </a:r>
            <a:r>
              <a:rPr lang="en-US" dirty="0" smtClean="0"/>
              <a:t>4		-</a:t>
            </a:r>
            <a:r>
              <a:rPr lang="en-US" dirty="0" smtClean="0"/>
              <a:t>1•-5•3•7</a:t>
            </a:r>
            <a:r>
              <a:rPr lang="en-US" dirty="0" smtClean="0"/>
              <a:t>		</a:t>
            </a:r>
            <a:r>
              <a:rPr lang="en-US" dirty="0" smtClean="0"/>
              <a:t>2•-</a:t>
            </a:r>
            <a:r>
              <a:rPr lang="en-US" dirty="0" smtClean="0"/>
              <a:t>96/3</a:t>
            </a:r>
          </a:p>
          <a:p>
            <a:pPr lvl="1"/>
            <a:r>
              <a:rPr lang="en-US" dirty="0"/>
              <a:t>	</a:t>
            </a:r>
            <a:r>
              <a:rPr lang="en-US" dirty="0" smtClean="0"/>
              <a:t>2•-</a:t>
            </a:r>
            <a:r>
              <a:rPr lang="en-US" dirty="0" smtClean="0"/>
              <a:t>3 = -6			-</a:t>
            </a:r>
            <a:r>
              <a:rPr lang="en-US" dirty="0" smtClean="0"/>
              <a:t>1•-</a:t>
            </a:r>
            <a:r>
              <a:rPr lang="en-US" dirty="0" smtClean="0"/>
              <a:t>5 = +5		</a:t>
            </a:r>
            <a:r>
              <a:rPr lang="en-US" dirty="0" smtClean="0"/>
              <a:t>2•-</a:t>
            </a:r>
            <a:r>
              <a:rPr lang="en-US" dirty="0" smtClean="0"/>
              <a:t>96 = -192</a:t>
            </a:r>
          </a:p>
          <a:p>
            <a:pPr lvl="2"/>
            <a:r>
              <a:rPr lang="en-US" dirty="0" smtClean="0"/>
              <a:t>     -6</a:t>
            </a:r>
            <a:r>
              <a:rPr lang="en-US" dirty="0"/>
              <a:t> </a:t>
            </a:r>
            <a:r>
              <a:rPr lang="en-US" dirty="0" smtClean="0"/>
              <a:t>•-4•-</a:t>
            </a:r>
            <a:r>
              <a:rPr lang="en-US" dirty="0" smtClean="0"/>
              <a:t>4		      </a:t>
            </a:r>
            <a:r>
              <a:rPr lang="en-US" dirty="0" smtClean="0"/>
              <a:t>5•3•7</a:t>
            </a:r>
            <a:r>
              <a:rPr lang="en-US" dirty="0" smtClean="0"/>
              <a:t>			     -192/3 = -64</a:t>
            </a:r>
            <a:endParaRPr lang="en-US" dirty="0"/>
          </a:p>
          <a:p>
            <a:pPr lvl="1"/>
            <a:r>
              <a:rPr lang="en-US" dirty="0"/>
              <a:t>	</a:t>
            </a:r>
            <a:r>
              <a:rPr lang="en-US" dirty="0" smtClean="0"/>
              <a:t>     -</a:t>
            </a:r>
            <a:r>
              <a:rPr lang="en-US" dirty="0" smtClean="0"/>
              <a:t>6•-</a:t>
            </a:r>
            <a:r>
              <a:rPr lang="en-US" dirty="0" smtClean="0"/>
              <a:t>4 = +24		      </a:t>
            </a:r>
            <a:r>
              <a:rPr lang="en-US" dirty="0" smtClean="0"/>
              <a:t>5•3=15</a:t>
            </a:r>
            <a:endParaRPr lang="en-US" dirty="0" smtClean="0"/>
          </a:p>
          <a:p>
            <a:pPr lvl="1"/>
            <a:r>
              <a:rPr lang="en-US" dirty="0"/>
              <a:t>	 </a:t>
            </a:r>
            <a:r>
              <a:rPr lang="en-US" dirty="0" smtClean="0"/>
              <a:t>          </a:t>
            </a:r>
            <a:r>
              <a:rPr lang="en-US" dirty="0" smtClean="0"/>
              <a:t>24•-</a:t>
            </a:r>
            <a:r>
              <a:rPr lang="en-US" dirty="0" smtClean="0"/>
              <a:t>4 = -96		           </a:t>
            </a:r>
            <a:r>
              <a:rPr lang="en-US" dirty="0" smtClean="0"/>
              <a:t>15•7=105</a:t>
            </a:r>
            <a:endParaRPr lang="en-US" dirty="0"/>
          </a:p>
          <a:p>
            <a:pPr marL="742950" lvl="1" indent="-285750">
              <a:buFont typeface="Arial" panose="020B0604020202020204" pitchFamily="34" charset="0"/>
              <a:buChar char="•"/>
            </a:pPr>
            <a:r>
              <a:rPr lang="en-US" dirty="0" smtClean="0"/>
              <a:t>Or count the </a:t>
            </a:r>
            <a:r>
              <a:rPr lang="en-US" b="1" dirty="0" smtClean="0">
                <a:solidFill>
                  <a:srgbClr val="FF0000"/>
                </a:solidFill>
              </a:rPr>
              <a:t>negative</a:t>
            </a:r>
            <a:r>
              <a:rPr lang="en-US" dirty="0" smtClean="0"/>
              <a:t> integers – an odd number of </a:t>
            </a:r>
            <a:r>
              <a:rPr lang="en-US" b="1" dirty="0" smtClean="0">
                <a:solidFill>
                  <a:srgbClr val="FF0000"/>
                </a:solidFill>
              </a:rPr>
              <a:t>negative</a:t>
            </a:r>
            <a:r>
              <a:rPr lang="en-US" dirty="0" smtClean="0"/>
              <a:t> integers means the answer will be </a:t>
            </a:r>
            <a:r>
              <a:rPr lang="en-US" b="1" dirty="0" smtClean="0">
                <a:solidFill>
                  <a:srgbClr val="FF0000"/>
                </a:solidFill>
              </a:rPr>
              <a:t>negative</a:t>
            </a:r>
          </a:p>
          <a:p>
            <a:pPr lvl="1"/>
            <a:r>
              <a:rPr lang="en-US" dirty="0" smtClean="0"/>
              <a:t>	</a:t>
            </a:r>
            <a:r>
              <a:rPr lang="en-US" dirty="0"/>
              <a:t> </a:t>
            </a:r>
            <a:r>
              <a:rPr lang="en-US" dirty="0" smtClean="0"/>
              <a:t>2•-3•-4•-</a:t>
            </a:r>
            <a:r>
              <a:rPr lang="en-US" dirty="0" smtClean="0"/>
              <a:t>4   3 </a:t>
            </a:r>
            <a:r>
              <a:rPr lang="en-US" b="1" dirty="0" smtClean="0">
                <a:solidFill>
                  <a:srgbClr val="FF0000"/>
                </a:solidFill>
              </a:rPr>
              <a:t>negative</a:t>
            </a:r>
            <a:r>
              <a:rPr lang="en-US" dirty="0" smtClean="0"/>
              <a:t> integers means a </a:t>
            </a:r>
            <a:r>
              <a:rPr lang="en-US" b="1" dirty="0" smtClean="0">
                <a:solidFill>
                  <a:srgbClr val="FF0000"/>
                </a:solidFill>
              </a:rPr>
              <a:t>negative</a:t>
            </a:r>
            <a:r>
              <a:rPr lang="en-US" dirty="0" smtClean="0"/>
              <a:t> answer</a:t>
            </a:r>
          </a:p>
          <a:p>
            <a:pPr lvl="1"/>
            <a:r>
              <a:rPr lang="en-US" dirty="0" smtClean="0"/>
              <a:t>	</a:t>
            </a:r>
            <a:r>
              <a:rPr lang="en-US" dirty="0"/>
              <a:t>-</a:t>
            </a:r>
            <a:r>
              <a:rPr lang="en-US" dirty="0" smtClean="0"/>
              <a:t>1•-5•3•7      </a:t>
            </a:r>
            <a:r>
              <a:rPr lang="en-US" dirty="0" smtClean="0"/>
              <a:t>2 </a:t>
            </a:r>
            <a:r>
              <a:rPr lang="en-US" b="1" dirty="0" smtClean="0">
                <a:solidFill>
                  <a:srgbClr val="FF0000"/>
                </a:solidFill>
              </a:rPr>
              <a:t>negative</a:t>
            </a:r>
            <a:r>
              <a:rPr lang="en-US" dirty="0" smtClean="0"/>
              <a:t> integers means a positive answer</a:t>
            </a:r>
          </a:p>
          <a:p>
            <a:pPr lvl="1"/>
            <a:r>
              <a:rPr lang="en-US" dirty="0"/>
              <a:t>	</a:t>
            </a:r>
            <a:r>
              <a:rPr lang="en-US" dirty="0" smtClean="0"/>
              <a:t> </a:t>
            </a:r>
            <a:r>
              <a:rPr lang="en-US" dirty="0" smtClean="0"/>
              <a:t>2•-</a:t>
            </a:r>
            <a:r>
              <a:rPr lang="en-US" dirty="0" smtClean="0"/>
              <a:t>96/3</a:t>
            </a:r>
            <a:r>
              <a:rPr lang="en-US" dirty="0"/>
              <a:t>  </a:t>
            </a:r>
            <a:r>
              <a:rPr lang="en-US" dirty="0" smtClean="0"/>
              <a:t>        1 </a:t>
            </a:r>
            <a:r>
              <a:rPr lang="en-US" b="1" dirty="0" smtClean="0">
                <a:solidFill>
                  <a:srgbClr val="FF0000"/>
                </a:solidFill>
              </a:rPr>
              <a:t>negative</a:t>
            </a:r>
            <a:r>
              <a:rPr lang="en-US" dirty="0" smtClean="0"/>
              <a:t> integer means a </a:t>
            </a:r>
            <a:r>
              <a:rPr lang="en-US" b="1" dirty="0" smtClean="0">
                <a:solidFill>
                  <a:srgbClr val="FF0000"/>
                </a:solidFill>
              </a:rPr>
              <a:t>negative</a:t>
            </a:r>
            <a:r>
              <a:rPr lang="en-US" dirty="0" smtClean="0"/>
              <a:t> </a:t>
            </a:r>
            <a:r>
              <a:rPr lang="en-US" dirty="0" smtClean="0"/>
              <a:t>answer </a:t>
            </a:r>
            <a:endParaRPr lang="en-US" dirty="0"/>
          </a:p>
        </p:txBody>
      </p:sp>
      <p:sp>
        <p:nvSpPr>
          <p:cNvPr id="5" name="Rounded Rectangle 4"/>
          <p:cNvSpPr/>
          <p:nvPr/>
        </p:nvSpPr>
        <p:spPr>
          <a:xfrm>
            <a:off x="851645" y="1587424"/>
            <a:ext cx="10739717" cy="519056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851647" y="2546865"/>
            <a:ext cx="10739718" cy="896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51646" y="3514164"/>
            <a:ext cx="10739718" cy="896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4163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0"/>
            <a:ext cx="10515600" cy="1325563"/>
          </a:xfrm>
        </p:spPr>
        <p:txBody>
          <a:bodyPr/>
          <a:lstStyle/>
          <a:p>
            <a:r>
              <a:rPr lang="en-US" dirty="0" smtClean="0">
                <a:hlinkClick r:id="" action="ppaction://hlinkshowjump?jump=firstslide"/>
              </a:rPr>
              <a:t>Integers with Exponents</a:t>
            </a:r>
            <a:endParaRPr lang="en-US" dirty="0"/>
          </a:p>
        </p:txBody>
      </p:sp>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616301" y="940970"/>
            <a:ext cx="0" cy="10021"/>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96900" y="1027906"/>
            <a:ext cx="10994465" cy="5078313"/>
          </a:xfrm>
          <a:prstGeom prst="rect">
            <a:avLst/>
          </a:prstGeom>
          <a:noFill/>
        </p:spPr>
        <p:txBody>
          <a:bodyPr wrap="square" rtlCol="0">
            <a:spAutoFit/>
          </a:bodyPr>
          <a:lstStyle/>
          <a:p>
            <a:r>
              <a:rPr lang="en-US" dirty="0" smtClean="0"/>
              <a:t>Exponents tell us to multiply the base number a set number of times. 2</a:t>
            </a:r>
            <a:r>
              <a:rPr lang="en-US" baseline="30000" dirty="0" smtClean="0"/>
              <a:t>3</a:t>
            </a:r>
            <a:r>
              <a:rPr lang="en-US" dirty="0" smtClean="0"/>
              <a:t> means </a:t>
            </a:r>
            <a:r>
              <a:rPr lang="en-US" dirty="0" smtClean="0"/>
              <a:t>2•2•2 </a:t>
            </a:r>
            <a:r>
              <a:rPr lang="en-US" dirty="0" smtClean="0"/>
              <a:t>so 2</a:t>
            </a:r>
            <a:r>
              <a:rPr lang="en-US" baseline="30000" dirty="0" smtClean="0"/>
              <a:t>3</a:t>
            </a:r>
            <a:r>
              <a:rPr lang="en-US" dirty="0" smtClean="0"/>
              <a:t> = 8.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When the base is positive, the value will be positive.</a:t>
            </a:r>
          </a:p>
          <a:p>
            <a:endParaRPr lang="en-US" dirty="0"/>
          </a:p>
          <a:p>
            <a:r>
              <a:rPr lang="en-US" dirty="0" smtClean="0"/>
              <a:t>When the base is negative, the value can be either positive or negative.</a:t>
            </a:r>
          </a:p>
          <a:p>
            <a:r>
              <a:rPr lang="en-US" dirty="0" smtClean="0"/>
              <a:t>	The value is </a:t>
            </a:r>
            <a:r>
              <a:rPr lang="en-US" dirty="0" smtClean="0">
                <a:solidFill>
                  <a:srgbClr val="00B050"/>
                </a:solidFill>
              </a:rPr>
              <a:t>positive</a:t>
            </a:r>
            <a:r>
              <a:rPr lang="en-US" dirty="0" smtClean="0"/>
              <a:t> when the exponent is </a:t>
            </a:r>
            <a:r>
              <a:rPr lang="en-US" dirty="0" smtClean="0">
                <a:solidFill>
                  <a:srgbClr val="00B050"/>
                </a:solidFill>
              </a:rPr>
              <a:t>even</a:t>
            </a:r>
            <a:r>
              <a:rPr lang="en-US" dirty="0" smtClean="0"/>
              <a:t>.</a:t>
            </a:r>
          </a:p>
          <a:p>
            <a:r>
              <a:rPr lang="en-US" dirty="0"/>
              <a:t>	</a:t>
            </a:r>
            <a:r>
              <a:rPr lang="en-US" dirty="0" smtClean="0"/>
              <a:t>The value is </a:t>
            </a:r>
            <a:r>
              <a:rPr lang="en-US" dirty="0" smtClean="0">
                <a:solidFill>
                  <a:srgbClr val="FF0000"/>
                </a:solidFill>
              </a:rPr>
              <a:t>negative</a:t>
            </a:r>
            <a:r>
              <a:rPr lang="en-US" dirty="0" smtClean="0"/>
              <a:t> when the exponent is </a:t>
            </a:r>
            <a:r>
              <a:rPr lang="en-US" dirty="0" smtClean="0">
                <a:solidFill>
                  <a:srgbClr val="FF0000"/>
                </a:solidFill>
              </a:rPr>
              <a:t>odd</a:t>
            </a:r>
            <a:r>
              <a:rPr lang="en-US" dirty="0" smtClean="0"/>
              <a:t>. </a:t>
            </a:r>
          </a:p>
          <a:p>
            <a:endParaRPr lang="en-US" dirty="0"/>
          </a:p>
          <a:p>
            <a:r>
              <a:rPr lang="en-US" dirty="0" smtClean="0"/>
              <a:t>-2</a:t>
            </a:r>
            <a:r>
              <a:rPr lang="en-US" baseline="30000" dirty="0" smtClean="0"/>
              <a:t>3</a:t>
            </a:r>
            <a:r>
              <a:rPr lang="en-US" dirty="0"/>
              <a:t> = -</a:t>
            </a:r>
            <a:r>
              <a:rPr lang="en-US" dirty="0" smtClean="0"/>
              <a:t>2•-2•-</a:t>
            </a:r>
            <a:r>
              <a:rPr lang="en-US" dirty="0"/>
              <a:t>2 </a:t>
            </a:r>
            <a:r>
              <a:rPr lang="en-US" baseline="30000" dirty="0" smtClean="0"/>
              <a:t>					</a:t>
            </a:r>
            <a:r>
              <a:rPr lang="en-US" dirty="0" smtClean="0"/>
              <a:t>-2</a:t>
            </a:r>
            <a:r>
              <a:rPr lang="en-US" baseline="30000" dirty="0" smtClean="0"/>
              <a:t>4 </a:t>
            </a:r>
            <a:r>
              <a:rPr lang="en-US" dirty="0" smtClean="0"/>
              <a:t>= -</a:t>
            </a:r>
            <a:r>
              <a:rPr lang="en-US" dirty="0" smtClean="0"/>
              <a:t>2•-2•-2•-</a:t>
            </a:r>
            <a:r>
              <a:rPr lang="en-US" dirty="0" smtClean="0"/>
              <a:t>2</a:t>
            </a:r>
          </a:p>
          <a:p>
            <a:endParaRPr lang="en-US" dirty="0"/>
          </a:p>
          <a:p>
            <a:r>
              <a:rPr lang="en-US" dirty="0"/>
              <a:t> </a:t>
            </a:r>
            <a:r>
              <a:rPr lang="en-US" dirty="0" smtClean="0"/>
              <a:t>       = +4 </a:t>
            </a:r>
            <a:r>
              <a:rPr lang="en-US" dirty="0" smtClean="0"/>
              <a:t>• </a:t>
            </a:r>
            <a:r>
              <a:rPr lang="en-US" dirty="0" smtClean="0"/>
              <a:t>-2					        = </a:t>
            </a:r>
            <a:r>
              <a:rPr lang="en-US" dirty="0"/>
              <a:t>+4 </a:t>
            </a:r>
            <a:r>
              <a:rPr lang="en-US" dirty="0" smtClean="0"/>
              <a:t>  </a:t>
            </a:r>
            <a:r>
              <a:rPr lang="en-US" dirty="0" smtClean="0"/>
              <a:t>•  </a:t>
            </a:r>
            <a:r>
              <a:rPr lang="en-US" dirty="0" smtClean="0"/>
              <a:t>+</a:t>
            </a:r>
            <a:r>
              <a:rPr lang="en-US" dirty="0"/>
              <a:t>4 </a:t>
            </a:r>
            <a:endParaRPr lang="en-US" dirty="0" smtClean="0"/>
          </a:p>
          <a:p>
            <a:r>
              <a:rPr lang="en-US" dirty="0"/>
              <a:t> </a:t>
            </a:r>
            <a:r>
              <a:rPr lang="en-US" dirty="0" smtClean="0"/>
              <a:t>       = -8						        = +16</a:t>
            </a:r>
            <a:endParaRPr lang="en-US" dirty="0"/>
          </a:p>
        </p:txBody>
      </p:sp>
      <p:pic>
        <p:nvPicPr>
          <p:cNvPr id="6" name="Picture 5"/>
          <p:cNvPicPr>
            <a:picLocks noChangeAspect="1"/>
          </p:cNvPicPr>
          <p:nvPr/>
        </p:nvPicPr>
        <p:blipFill>
          <a:blip r:embed="rId3"/>
          <a:stretch>
            <a:fillRect/>
          </a:stretch>
        </p:blipFill>
        <p:spPr>
          <a:xfrm>
            <a:off x="3656759" y="1325563"/>
            <a:ext cx="3228975" cy="1914525"/>
          </a:xfrm>
          <a:prstGeom prst="rect">
            <a:avLst/>
          </a:prstGeom>
        </p:spPr>
      </p:pic>
      <p:sp>
        <p:nvSpPr>
          <p:cNvPr id="8" name="Isosceles Triangle 7"/>
          <p:cNvSpPr/>
          <p:nvPr/>
        </p:nvSpPr>
        <p:spPr>
          <a:xfrm rot="10800000">
            <a:off x="1219200" y="5163671"/>
            <a:ext cx="367553" cy="2779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10800000">
            <a:off x="7324257" y="5163670"/>
            <a:ext cx="367553" cy="2779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6701957" y="5163670"/>
            <a:ext cx="367553" cy="2779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077200" y="4840958"/>
            <a:ext cx="1320801" cy="923330"/>
          </a:xfrm>
          <a:prstGeom prst="rect">
            <a:avLst/>
          </a:prstGeom>
          <a:noFill/>
        </p:spPr>
        <p:txBody>
          <a:bodyPr wrap="square" rtlCol="0">
            <a:spAutoFit/>
          </a:bodyPr>
          <a:lstStyle/>
          <a:p>
            <a:r>
              <a:rPr lang="en-US" dirty="0" smtClean="0"/>
              <a:t>4 is </a:t>
            </a:r>
            <a:r>
              <a:rPr lang="en-US" dirty="0" smtClean="0">
                <a:solidFill>
                  <a:srgbClr val="00B050"/>
                </a:solidFill>
              </a:rPr>
              <a:t>even</a:t>
            </a:r>
            <a:r>
              <a:rPr lang="en-US" dirty="0" smtClean="0"/>
              <a:t> so the value is </a:t>
            </a:r>
            <a:r>
              <a:rPr lang="en-US" dirty="0" smtClean="0">
                <a:solidFill>
                  <a:srgbClr val="00B050"/>
                </a:solidFill>
              </a:rPr>
              <a:t>positive</a:t>
            </a:r>
            <a:r>
              <a:rPr lang="en-US" dirty="0" smtClean="0"/>
              <a:t>.</a:t>
            </a:r>
            <a:endParaRPr lang="en-US" dirty="0"/>
          </a:p>
        </p:txBody>
      </p:sp>
      <p:sp>
        <p:nvSpPr>
          <p:cNvPr id="12" name="TextBox 11"/>
          <p:cNvSpPr txBox="1"/>
          <p:nvPr/>
        </p:nvSpPr>
        <p:spPr>
          <a:xfrm>
            <a:off x="2209054" y="4840958"/>
            <a:ext cx="1321546" cy="923330"/>
          </a:xfrm>
          <a:prstGeom prst="rect">
            <a:avLst/>
          </a:prstGeom>
          <a:noFill/>
        </p:spPr>
        <p:txBody>
          <a:bodyPr wrap="square" rtlCol="0">
            <a:spAutoFit/>
          </a:bodyPr>
          <a:lstStyle/>
          <a:p>
            <a:r>
              <a:rPr lang="en-US" dirty="0" smtClean="0"/>
              <a:t>3 is </a:t>
            </a:r>
            <a:r>
              <a:rPr lang="en-US" dirty="0" smtClean="0">
                <a:solidFill>
                  <a:srgbClr val="FF0000"/>
                </a:solidFill>
              </a:rPr>
              <a:t>odd</a:t>
            </a:r>
            <a:r>
              <a:rPr lang="en-US" dirty="0" smtClean="0"/>
              <a:t> so the value is </a:t>
            </a:r>
            <a:r>
              <a:rPr lang="en-US" dirty="0" smtClean="0">
                <a:solidFill>
                  <a:srgbClr val="FF0000"/>
                </a:solidFill>
              </a:rPr>
              <a:t>negative</a:t>
            </a:r>
            <a:r>
              <a:rPr lang="en-US" dirty="0" smtClean="0"/>
              <a:t>.</a:t>
            </a:r>
            <a:endParaRPr lang="en-US" dirty="0"/>
          </a:p>
        </p:txBody>
      </p:sp>
    </p:spTree>
    <p:extLst>
      <p:ext uri="{BB962C8B-B14F-4D97-AF65-F5344CB8AC3E}">
        <p14:creationId xmlns:p14="http://schemas.microsoft.com/office/powerpoint/2010/main" val="2093552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865" y="14500"/>
            <a:ext cx="10515600" cy="1325563"/>
          </a:xfrm>
        </p:spPr>
        <p:txBody>
          <a:bodyPr/>
          <a:lstStyle/>
          <a:p>
            <a:r>
              <a:rPr lang="en-US" b="1" dirty="0" smtClean="0">
                <a:solidFill>
                  <a:srgbClr val="00B050"/>
                </a:solidFill>
              </a:rPr>
              <a:t>Integers</a:t>
            </a:r>
            <a:endParaRPr lang="en-US" b="1" dirty="0">
              <a:solidFill>
                <a:srgbClr val="00B050"/>
              </a:solidFill>
            </a:endParaRPr>
          </a:p>
        </p:txBody>
      </p:sp>
      <p:sp>
        <p:nvSpPr>
          <p:cNvPr id="3" name="Content Placeholder 2"/>
          <p:cNvSpPr>
            <a:spLocks noGrp="1"/>
          </p:cNvSpPr>
          <p:nvPr>
            <p:ph idx="1"/>
          </p:nvPr>
        </p:nvSpPr>
        <p:spPr>
          <a:xfrm>
            <a:off x="795990" y="985412"/>
            <a:ext cx="6286500" cy="2374440"/>
          </a:xfrm>
          <a:ln w="3175">
            <a:noFill/>
          </a:ln>
        </p:spPr>
        <p:txBody>
          <a:bodyPr>
            <a:normAutofit/>
          </a:bodyPr>
          <a:lstStyle/>
          <a:p>
            <a:r>
              <a:rPr lang="en-US" sz="1800" b="1" dirty="0" smtClean="0">
                <a:solidFill>
                  <a:srgbClr val="00B050"/>
                </a:solidFill>
              </a:rPr>
              <a:t>Positive</a:t>
            </a:r>
            <a:r>
              <a:rPr lang="en-US" sz="1800" dirty="0" smtClean="0"/>
              <a:t> and </a:t>
            </a:r>
            <a:r>
              <a:rPr lang="en-US" sz="1800" b="1" dirty="0" smtClean="0">
                <a:solidFill>
                  <a:srgbClr val="00B050"/>
                </a:solidFill>
              </a:rPr>
              <a:t>negative</a:t>
            </a:r>
            <a:r>
              <a:rPr lang="en-US" sz="1800" dirty="0" smtClean="0"/>
              <a:t> whole numbers</a:t>
            </a:r>
          </a:p>
          <a:p>
            <a:r>
              <a:rPr lang="en-US" sz="1800" dirty="0" smtClean="0"/>
              <a:t>Numbers that can be written without fractions or decimals.</a:t>
            </a:r>
          </a:p>
          <a:p>
            <a:r>
              <a:rPr lang="en-US" sz="1800" dirty="0" smtClean="0"/>
              <a:t>…-5, -4, -3, -2, -1, 0, 1, 2, 3, 4, 5…</a:t>
            </a:r>
          </a:p>
          <a:p>
            <a:r>
              <a:rPr lang="en-US" sz="1800" dirty="0" smtClean="0"/>
              <a:t>Does not include </a:t>
            </a:r>
            <a:r>
              <a:rPr lang="en-US" sz="1800" dirty="0" smtClean="0">
                <a:solidFill>
                  <a:srgbClr val="00B050"/>
                </a:solidFill>
              </a:rPr>
              <a:t>mixed numbers </a:t>
            </a:r>
            <a:r>
              <a:rPr lang="en-US" sz="1800" dirty="0" smtClean="0"/>
              <a:t>(positive or negative numbers with fractions or decimals), numbers between 0 and 1, and numbers between -1 and 0.   </a:t>
            </a:r>
            <a:endParaRPr lang="en-US" sz="1800" dirty="0"/>
          </a:p>
          <a:p>
            <a:r>
              <a:rPr lang="en-US" sz="1800" dirty="0" smtClean="0"/>
              <a:t>-½ and .777  and -4¾ and 5.342 are not integers.</a:t>
            </a:r>
            <a:endParaRPr lang="en-US" sz="1800" dirty="0"/>
          </a:p>
        </p:txBody>
      </p:sp>
      <p:grpSp>
        <p:nvGrpSpPr>
          <p:cNvPr id="19" name="Group 18"/>
          <p:cNvGrpSpPr/>
          <p:nvPr/>
        </p:nvGrpSpPr>
        <p:grpSpPr>
          <a:xfrm>
            <a:off x="8175781" y="914637"/>
            <a:ext cx="3035301" cy="2933700"/>
            <a:chOff x="8115300" y="2019300"/>
            <a:chExt cx="3035301" cy="2933700"/>
          </a:xfrm>
        </p:grpSpPr>
        <p:sp>
          <p:nvSpPr>
            <p:cNvPr id="4" name="Oval 3"/>
            <p:cNvSpPr/>
            <p:nvPr/>
          </p:nvSpPr>
          <p:spPr>
            <a:xfrm>
              <a:off x="8115300" y="2019300"/>
              <a:ext cx="2933700" cy="29337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743950" y="2120900"/>
              <a:ext cx="1676400" cy="1676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9020175" y="2562820"/>
              <a:ext cx="1123950" cy="923330"/>
            </a:xfrm>
            <a:prstGeom prst="rect">
              <a:avLst/>
            </a:prstGeom>
            <a:noFill/>
          </p:spPr>
          <p:txBody>
            <a:bodyPr wrap="square" rtlCol="0">
              <a:spAutoFit/>
            </a:bodyPr>
            <a:lstStyle/>
            <a:p>
              <a:pPr algn="ctr"/>
              <a:r>
                <a:rPr lang="en-US" b="1" dirty="0" smtClean="0">
                  <a:solidFill>
                    <a:srgbClr val="00B050"/>
                  </a:solidFill>
                </a:rPr>
                <a:t>Whole Numbers</a:t>
              </a:r>
            </a:p>
            <a:p>
              <a:pPr algn="ctr"/>
              <a:endParaRPr lang="en-US" dirty="0"/>
            </a:p>
          </p:txBody>
        </p:sp>
        <p:sp>
          <p:nvSpPr>
            <p:cNvPr id="7" name="TextBox 6"/>
            <p:cNvSpPr txBox="1"/>
            <p:nvPr/>
          </p:nvSpPr>
          <p:spPr>
            <a:xfrm>
              <a:off x="8286750" y="3769342"/>
              <a:ext cx="2590800" cy="646331"/>
            </a:xfrm>
            <a:prstGeom prst="rect">
              <a:avLst/>
            </a:prstGeom>
            <a:noFill/>
          </p:spPr>
          <p:txBody>
            <a:bodyPr wrap="square" rtlCol="0">
              <a:spAutoFit/>
            </a:bodyPr>
            <a:lstStyle/>
            <a:p>
              <a:pPr algn="ctr"/>
              <a:r>
                <a:rPr lang="en-US" b="1" dirty="0" smtClean="0">
                  <a:solidFill>
                    <a:srgbClr val="00B050"/>
                  </a:solidFill>
                </a:rPr>
                <a:t>Integers</a:t>
              </a:r>
              <a:r>
                <a:rPr lang="en-US" dirty="0" smtClean="0">
                  <a:solidFill>
                    <a:srgbClr val="00B050"/>
                  </a:solidFill>
                </a:rPr>
                <a:t> – positive and negative whole numbers</a:t>
              </a:r>
              <a:endParaRPr lang="en-US" dirty="0">
                <a:solidFill>
                  <a:srgbClr val="00B050"/>
                </a:solidFill>
              </a:endParaRPr>
            </a:p>
          </p:txBody>
        </p:sp>
        <p:sp>
          <p:nvSpPr>
            <p:cNvPr id="8" name="TextBox 7"/>
            <p:cNvSpPr txBox="1"/>
            <p:nvPr/>
          </p:nvSpPr>
          <p:spPr>
            <a:xfrm>
              <a:off x="9515475" y="2169397"/>
              <a:ext cx="628650" cy="369332"/>
            </a:xfrm>
            <a:prstGeom prst="rect">
              <a:avLst/>
            </a:prstGeom>
            <a:noFill/>
          </p:spPr>
          <p:txBody>
            <a:bodyPr wrap="square" rtlCol="0">
              <a:spAutoFit/>
            </a:bodyPr>
            <a:lstStyle/>
            <a:p>
              <a:r>
                <a:rPr lang="en-US" dirty="0" smtClean="0">
                  <a:solidFill>
                    <a:schemeClr val="bg1">
                      <a:lumMod val="50000"/>
                    </a:schemeClr>
                  </a:solidFill>
                </a:rPr>
                <a:t>211</a:t>
              </a:r>
              <a:endParaRPr lang="en-US" dirty="0">
                <a:solidFill>
                  <a:schemeClr val="bg1">
                    <a:lumMod val="50000"/>
                  </a:schemeClr>
                </a:solidFill>
              </a:endParaRPr>
            </a:p>
          </p:txBody>
        </p:sp>
        <p:sp>
          <p:nvSpPr>
            <p:cNvPr id="9" name="TextBox 8"/>
            <p:cNvSpPr txBox="1"/>
            <p:nvPr/>
          </p:nvSpPr>
          <p:spPr>
            <a:xfrm>
              <a:off x="8868218" y="3086604"/>
              <a:ext cx="628650" cy="369332"/>
            </a:xfrm>
            <a:prstGeom prst="rect">
              <a:avLst/>
            </a:prstGeom>
            <a:noFill/>
          </p:spPr>
          <p:txBody>
            <a:bodyPr wrap="square" rtlCol="0">
              <a:spAutoFit/>
            </a:bodyPr>
            <a:lstStyle/>
            <a:p>
              <a:r>
                <a:rPr lang="en-US" dirty="0" smtClean="0">
                  <a:solidFill>
                    <a:schemeClr val="bg1">
                      <a:lumMod val="50000"/>
                    </a:schemeClr>
                  </a:solidFill>
                </a:rPr>
                <a:t>1</a:t>
              </a:r>
              <a:endParaRPr lang="en-US" dirty="0">
                <a:solidFill>
                  <a:schemeClr val="bg1">
                    <a:lumMod val="50000"/>
                  </a:schemeClr>
                </a:solidFill>
              </a:endParaRPr>
            </a:p>
          </p:txBody>
        </p:sp>
        <p:sp>
          <p:nvSpPr>
            <p:cNvPr id="10" name="TextBox 9"/>
            <p:cNvSpPr txBox="1"/>
            <p:nvPr/>
          </p:nvSpPr>
          <p:spPr>
            <a:xfrm>
              <a:off x="10106025" y="2770672"/>
              <a:ext cx="628650" cy="369332"/>
            </a:xfrm>
            <a:prstGeom prst="rect">
              <a:avLst/>
            </a:prstGeom>
            <a:noFill/>
          </p:spPr>
          <p:txBody>
            <a:bodyPr wrap="square" rtlCol="0">
              <a:spAutoFit/>
            </a:bodyPr>
            <a:lstStyle/>
            <a:p>
              <a:r>
                <a:rPr lang="en-US" dirty="0" smtClean="0">
                  <a:solidFill>
                    <a:schemeClr val="bg1">
                      <a:lumMod val="50000"/>
                    </a:schemeClr>
                  </a:solidFill>
                </a:rPr>
                <a:t>0</a:t>
              </a:r>
              <a:endParaRPr lang="en-US" dirty="0">
                <a:solidFill>
                  <a:schemeClr val="bg1">
                    <a:lumMod val="50000"/>
                  </a:schemeClr>
                </a:solidFill>
              </a:endParaRPr>
            </a:p>
          </p:txBody>
        </p:sp>
        <p:sp>
          <p:nvSpPr>
            <p:cNvPr id="11" name="TextBox 10"/>
            <p:cNvSpPr txBox="1"/>
            <p:nvPr/>
          </p:nvSpPr>
          <p:spPr>
            <a:xfrm rot="19630442">
              <a:off x="8837795" y="2274287"/>
              <a:ext cx="628650" cy="369332"/>
            </a:xfrm>
            <a:prstGeom prst="rect">
              <a:avLst/>
            </a:prstGeom>
            <a:noFill/>
          </p:spPr>
          <p:txBody>
            <a:bodyPr wrap="square" rtlCol="0">
              <a:spAutoFit/>
            </a:bodyPr>
            <a:lstStyle/>
            <a:p>
              <a:r>
                <a:rPr lang="en-US" dirty="0" smtClean="0">
                  <a:solidFill>
                    <a:schemeClr val="bg1">
                      <a:lumMod val="50000"/>
                    </a:schemeClr>
                  </a:solidFill>
                </a:rPr>
                <a:t>99</a:t>
              </a:r>
              <a:endParaRPr lang="en-US" dirty="0">
                <a:solidFill>
                  <a:schemeClr val="bg1">
                    <a:lumMod val="50000"/>
                  </a:schemeClr>
                </a:solidFill>
              </a:endParaRPr>
            </a:p>
          </p:txBody>
        </p:sp>
        <p:sp>
          <p:nvSpPr>
            <p:cNvPr id="12" name="TextBox 11"/>
            <p:cNvSpPr txBox="1"/>
            <p:nvPr/>
          </p:nvSpPr>
          <p:spPr>
            <a:xfrm>
              <a:off x="9753600" y="3386252"/>
              <a:ext cx="628650" cy="369332"/>
            </a:xfrm>
            <a:prstGeom prst="rect">
              <a:avLst/>
            </a:prstGeom>
            <a:noFill/>
          </p:spPr>
          <p:txBody>
            <a:bodyPr wrap="square" rtlCol="0">
              <a:spAutoFit/>
            </a:bodyPr>
            <a:lstStyle/>
            <a:p>
              <a:r>
                <a:rPr lang="en-US" dirty="0" smtClean="0">
                  <a:solidFill>
                    <a:schemeClr val="bg1">
                      <a:lumMod val="50000"/>
                    </a:schemeClr>
                  </a:solidFill>
                </a:rPr>
                <a:t>2</a:t>
              </a:r>
              <a:endParaRPr lang="en-US" dirty="0">
                <a:solidFill>
                  <a:schemeClr val="bg1">
                    <a:lumMod val="50000"/>
                  </a:schemeClr>
                </a:solidFill>
              </a:endParaRPr>
            </a:p>
          </p:txBody>
        </p:sp>
        <p:sp>
          <p:nvSpPr>
            <p:cNvPr id="13" name="TextBox 12"/>
            <p:cNvSpPr txBox="1"/>
            <p:nvPr/>
          </p:nvSpPr>
          <p:spPr>
            <a:xfrm rot="20525676">
              <a:off x="9075649" y="3054450"/>
              <a:ext cx="1632027" cy="369332"/>
            </a:xfrm>
            <a:prstGeom prst="rect">
              <a:avLst/>
            </a:prstGeom>
            <a:noFill/>
          </p:spPr>
          <p:txBody>
            <a:bodyPr wrap="square" rtlCol="0">
              <a:spAutoFit/>
            </a:bodyPr>
            <a:lstStyle/>
            <a:p>
              <a:r>
                <a:rPr lang="en-US" dirty="0" smtClean="0">
                  <a:solidFill>
                    <a:schemeClr val="bg1">
                      <a:lumMod val="50000"/>
                    </a:schemeClr>
                  </a:solidFill>
                </a:rPr>
                <a:t>7,000,000</a:t>
              </a:r>
              <a:endParaRPr lang="en-US" dirty="0">
                <a:solidFill>
                  <a:schemeClr val="bg1">
                    <a:lumMod val="50000"/>
                  </a:schemeClr>
                </a:solidFill>
              </a:endParaRPr>
            </a:p>
          </p:txBody>
        </p:sp>
        <p:sp>
          <p:nvSpPr>
            <p:cNvPr id="14" name="TextBox 13"/>
            <p:cNvSpPr txBox="1"/>
            <p:nvPr/>
          </p:nvSpPr>
          <p:spPr>
            <a:xfrm>
              <a:off x="8398268" y="2525087"/>
              <a:ext cx="628650" cy="369332"/>
            </a:xfrm>
            <a:prstGeom prst="rect">
              <a:avLst/>
            </a:prstGeom>
            <a:noFill/>
          </p:spPr>
          <p:txBody>
            <a:bodyPr wrap="square" rtlCol="0">
              <a:spAutoFit/>
            </a:bodyPr>
            <a:lstStyle/>
            <a:p>
              <a:r>
                <a:rPr lang="en-US" dirty="0" smtClean="0">
                  <a:solidFill>
                    <a:schemeClr val="bg1">
                      <a:lumMod val="50000"/>
                    </a:schemeClr>
                  </a:solidFill>
                </a:rPr>
                <a:t>-1</a:t>
              </a:r>
              <a:endParaRPr lang="en-US" dirty="0">
                <a:solidFill>
                  <a:schemeClr val="bg1">
                    <a:lumMod val="50000"/>
                  </a:schemeClr>
                </a:solidFill>
              </a:endParaRPr>
            </a:p>
          </p:txBody>
        </p:sp>
        <p:sp>
          <p:nvSpPr>
            <p:cNvPr id="15" name="TextBox 14"/>
            <p:cNvSpPr txBox="1"/>
            <p:nvPr/>
          </p:nvSpPr>
          <p:spPr>
            <a:xfrm rot="3295814">
              <a:off x="9676937" y="4362687"/>
              <a:ext cx="628650" cy="369332"/>
            </a:xfrm>
            <a:prstGeom prst="rect">
              <a:avLst/>
            </a:prstGeom>
            <a:noFill/>
          </p:spPr>
          <p:txBody>
            <a:bodyPr wrap="square" rtlCol="0">
              <a:spAutoFit/>
            </a:bodyPr>
            <a:lstStyle/>
            <a:p>
              <a:r>
                <a:rPr lang="en-US" dirty="0" smtClean="0">
                  <a:solidFill>
                    <a:schemeClr val="bg1">
                      <a:lumMod val="50000"/>
                    </a:schemeClr>
                  </a:solidFill>
                </a:rPr>
                <a:t>-991</a:t>
              </a:r>
              <a:endParaRPr lang="en-US" dirty="0">
                <a:solidFill>
                  <a:schemeClr val="bg1">
                    <a:lumMod val="50000"/>
                  </a:schemeClr>
                </a:solidFill>
              </a:endParaRPr>
            </a:p>
          </p:txBody>
        </p:sp>
        <p:sp>
          <p:nvSpPr>
            <p:cNvPr id="16" name="TextBox 15"/>
            <p:cNvSpPr txBox="1"/>
            <p:nvPr/>
          </p:nvSpPr>
          <p:spPr>
            <a:xfrm>
              <a:off x="10521951" y="3187281"/>
              <a:ext cx="628650" cy="369332"/>
            </a:xfrm>
            <a:prstGeom prst="rect">
              <a:avLst/>
            </a:prstGeom>
            <a:noFill/>
          </p:spPr>
          <p:txBody>
            <a:bodyPr wrap="square" rtlCol="0">
              <a:spAutoFit/>
            </a:bodyPr>
            <a:lstStyle/>
            <a:p>
              <a:r>
                <a:rPr lang="en-US" smtClean="0">
                  <a:solidFill>
                    <a:schemeClr val="bg1">
                      <a:lumMod val="50000"/>
                    </a:schemeClr>
                  </a:solidFill>
                </a:rPr>
                <a:t>-5</a:t>
              </a:r>
              <a:endParaRPr lang="en-US" dirty="0">
                <a:solidFill>
                  <a:schemeClr val="bg1">
                    <a:lumMod val="50000"/>
                  </a:schemeClr>
                </a:solidFill>
              </a:endParaRPr>
            </a:p>
          </p:txBody>
        </p:sp>
        <p:sp>
          <p:nvSpPr>
            <p:cNvPr id="17" name="TextBox 16"/>
            <p:cNvSpPr txBox="1"/>
            <p:nvPr/>
          </p:nvSpPr>
          <p:spPr>
            <a:xfrm>
              <a:off x="8308267" y="3393462"/>
              <a:ext cx="628650" cy="369332"/>
            </a:xfrm>
            <a:prstGeom prst="rect">
              <a:avLst/>
            </a:prstGeom>
            <a:noFill/>
          </p:spPr>
          <p:txBody>
            <a:bodyPr wrap="square" rtlCol="0">
              <a:spAutoFit/>
            </a:bodyPr>
            <a:lstStyle/>
            <a:p>
              <a:r>
                <a:rPr lang="en-US" dirty="0" smtClean="0">
                  <a:solidFill>
                    <a:schemeClr val="bg1">
                      <a:lumMod val="50000"/>
                    </a:schemeClr>
                  </a:solidFill>
                </a:rPr>
                <a:t>-83</a:t>
              </a:r>
              <a:endParaRPr lang="en-US" dirty="0">
                <a:solidFill>
                  <a:schemeClr val="bg1">
                    <a:lumMod val="50000"/>
                  </a:schemeClr>
                </a:solidFill>
              </a:endParaRPr>
            </a:p>
          </p:txBody>
        </p:sp>
        <p:sp>
          <p:nvSpPr>
            <p:cNvPr id="18" name="Rectangle 17"/>
            <p:cNvSpPr/>
            <p:nvPr/>
          </p:nvSpPr>
          <p:spPr>
            <a:xfrm rot="20668460">
              <a:off x="8808242" y="4401548"/>
              <a:ext cx="957313" cy="369332"/>
            </a:xfrm>
            <a:prstGeom prst="rect">
              <a:avLst/>
            </a:prstGeom>
          </p:spPr>
          <p:txBody>
            <a:bodyPr wrap="none">
              <a:spAutoFit/>
            </a:bodyPr>
            <a:lstStyle/>
            <a:p>
              <a:r>
                <a:rPr lang="en-US" dirty="0" smtClean="0">
                  <a:solidFill>
                    <a:schemeClr val="bg1">
                      <a:lumMod val="50000"/>
                    </a:schemeClr>
                  </a:solidFill>
                </a:rPr>
                <a:t>-205942</a:t>
              </a:r>
              <a:endParaRPr lang="en-US" dirty="0">
                <a:solidFill>
                  <a:schemeClr val="bg1">
                    <a:lumMod val="50000"/>
                  </a:schemeClr>
                </a:solidFill>
              </a:endParaRPr>
            </a:p>
          </p:txBody>
        </p:sp>
      </p:grpSp>
      <p:sp>
        <p:nvSpPr>
          <p:cNvPr id="20" name="TextBox 19"/>
          <p:cNvSpPr txBox="1"/>
          <p:nvPr/>
        </p:nvSpPr>
        <p:spPr>
          <a:xfrm>
            <a:off x="7121761" y="3889612"/>
            <a:ext cx="4995209" cy="2862322"/>
          </a:xfrm>
          <a:prstGeom prst="rect">
            <a:avLst/>
          </a:prstGeom>
          <a:noFill/>
          <a:ln>
            <a:solidFill>
              <a:schemeClr val="tx1"/>
            </a:solidFill>
            <a:prstDash val="sysDot"/>
          </a:ln>
        </p:spPr>
        <p:txBody>
          <a:bodyPr wrap="square" rtlCol="0">
            <a:spAutoFit/>
          </a:bodyPr>
          <a:lstStyle/>
          <a:p>
            <a:r>
              <a:rPr lang="en-US" dirty="0" smtClean="0"/>
              <a:t>Integers that have a value greater than 0 are </a:t>
            </a:r>
            <a:r>
              <a:rPr lang="en-US" b="1" dirty="0" smtClean="0">
                <a:solidFill>
                  <a:srgbClr val="00B050"/>
                </a:solidFill>
              </a:rPr>
              <a:t>positive</a:t>
            </a:r>
            <a:r>
              <a:rPr lang="en-US" dirty="0" smtClean="0"/>
              <a:t> and can be written with or without a + sign before the </a:t>
            </a:r>
            <a:r>
              <a:rPr lang="en-US" b="1" dirty="0" smtClean="0">
                <a:solidFill>
                  <a:srgbClr val="00B050"/>
                </a:solidFill>
              </a:rPr>
              <a:t>numeral</a:t>
            </a:r>
            <a:r>
              <a:rPr lang="en-US" dirty="0" smtClean="0"/>
              <a:t>. </a:t>
            </a:r>
          </a:p>
          <a:p>
            <a:r>
              <a:rPr lang="en-US" dirty="0"/>
              <a:t>	</a:t>
            </a:r>
            <a:r>
              <a:rPr lang="en-US" dirty="0" smtClean="0"/>
              <a:t>+7 is the same value as 7.</a:t>
            </a:r>
          </a:p>
          <a:p>
            <a:endParaRPr lang="en-US" dirty="0"/>
          </a:p>
          <a:p>
            <a:r>
              <a:rPr lang="en-US" dirty="0" smtClean="0"/>
              <a:t>Integers that have a value less than 0 are </a:t>
            </a:r>
            <a:r>
              <a:rPr lang="en-US" b="1" dirty="0" smtClean="0">
                <a:solidFill>
                  <a:srgbClr val="00B050"/>
                </a:solidFill>
              </a:rPr>
              <a:t>negative</a:t>
            </a:r>
            <a:r>
              <a:rPr lang="en-US" dirty="0" smtClean="0"/>
              <a:t> and have a – sign before the </a:t>
            </a:r>
            <a:r>
              <a:rPr lang="en-US" b="1" dirty="0" smtClean="0">
                <a:solidFill>
                  <a:srgbClr val="00B050"/>
                </a:solidFill>
              </a:rPr>
              <a:t>numeral</a:t>
            </a:r>
            <a:r>
              <a:rPr lang="en-US" dirty="0" smtClean="0"/>
              <a:t>. Sometimes mathematicians use </a:t>
            </a:r>
            <a:r>
              <a:rPr lang="en-US" b="1" dirty="0" smtClean="0">
                <a:solidFill>
                  <a:srgbClr val="00B050"/>
                </a:solidFill>
              </a:rPr>
              <a:t>parenthesis</a:t>
            </a:r>
            <a:r>
              <a:rPr lang="en-US" dirty="0" smtClean="0"/>
              <a:t> </a:t>
            </a:r>
            <a:r>
              <a:rPr lang="en-US" b="1" dirty="0" smtClean="0">
                <a:solidFill>
                  <a:srgbClr val="00B050"/>
                </a:solidFill>
              </a:rPr>
              <a:t>( ) </a:t>
            </a:r>
            <a:r>
              <a:rPr lang="en-US" dirty="0" smtClean="0"/>
              <a:t>to emphasize that the number is negative.   </a:t>
            </a:r>
            <a:r>
              <a:rPr lang="en-US" dirty="0"/>
              <a:t>– </a:t>
            </a:r>
            <a:r>
              <a:rPr lang="en-US" dirty="0" smtClean="0"/>
              <a:t>3 is the same value as (-3)</a:t>
            </a:r>
            <a:endParaRPr lang="en-US" dirty="0"/>
          </a:p>
        </p:txBody>
      </p:sp>
      <p:sp>
        <p:nvSpPr>
          <p:cNvPr id="21" name="TextBox 20"/>
          <p:cNvSpPr txBox="1"/>
          <p:nvPr/>
        </p:nvSpPr>
        <p:spPr>
          <a:xfrm>
            <a:off x="1051141" y="5568259"/>
            <a:ext cx="5741752" cy="1077218"/>
          </a:xfrm>
          <a:prstGeom prst="rect">
            <a:avLst/>
          </a:prstGeom>
          <a:noFill/>
        </p:spPr>
        <p:txBody>
          <a:bodyPr wrap="square" rtlCol="0">
            <a:spAutoFit/>
          </a:bodyPr>
          <a:lstStyle/>
          <a:p>
            <a:r>
              <a:rPr lang="en-US" sz="1600" b="1" dirty="0" smtClean="0">
                <a:solidFill>
                  <a:srgbClr val="00B050"/>
                </a:solidFill>
              </a:rPr>
              <a:t>Parenthesis ( )</a:t>
            </a:r>
            <a:r>
              <a:rPr lang="en-US" sz="1600" dirty="0" smtClean="0">
                <a:solidFill>
                  <a:srgbClr val="00B050"/>
                </a:solidFill>
              </a:rPr>
              <a:t>  used </a:t>
            </a:r>
            <a:r>
              <a:rPr lang="en-US" sz="1600" dirty="0" smtClean="0">
                <a:solidFill>
                  <a:srgbClr val="00B050"/>
                </a:solidFill>
              </a:rPr>
              <a:t>to: </a:t>
            </a:r>
          </a:p>
          <a:p>
            <a:pPr marL="285750" indent="-285750">
              <a:buFont typeface="Arial" panose="020B0604020202020204" pitchFamily="34" charset="0"/>
              <a:buChar char="•"/>
            </a:pPr>
            <a:r>
              <a:rPr lang="en-US" sz="1600" dirty="0" smtClean="0">
                <a:solidFill>
                  <a:srgbClr val="00B050"/>
                </a:solidFill>
              </a:rPr>
              <a:t>separate </a:t>
            </a:r>
            <a:r>
              <a:rPr lang="en-US" sz="1600" dirty="0" smtClean="0">
                <a:solidFill>
                  <a:srgbClr val="00B050"/>
                </a:solidFill>
              </a:rPr>
              <a:t>a numeral for </a:t>
            </a:r>
            <a:r>
              <a:rPr lang="en-US" sz="1600" dirty="0" smtClean="0">
                <a:solidFill>
                  <a:srgbClr val="00B050"/>
                </a:solidFill>
              </a:rPr>
              <a:t>clarity</a:t>
            </a:r>
          </a:p>
          <a:p>
            <a:pPr marL="285750" indent="-285750">
              <a:buFont typeface="Arial" panose="020B0604020202020204" pitchFamily="34" charset="0"/>
              <a:buChar char="•"/>
            </a:pPr>
            <a:r>
              <a:rPr lang="en-US" sz="1600" dirty="0" smtClean="0">
                <a:solidFill>
                  <a:srgbClr val="00B050"/>
                </a:solidFill>
              </a:rPr>
              <a:t>show multiplication</a:t>
            </a:r>
          </a:p>
          <a:p>
            <a:pPr marL="285750" indent="-285750">
              <a:buFont typeface="Arial" panose="020B0604020202020204" pitchFamily="34" charset="0"/>
              <a:buChar char="•"/>
            </a:pPr>
            <a:r>
              <a:rPr lang="en-US" sz="1600" dirty="0" smtClean="0">
                <a:solidFill>
                  <a:srgbClr val="00B050"/>
                </a:solidFill>
              </a:rPr>
              <a:t>group numerals </a:t>
            </a:r>
            <a:r>
              <a:rPr lang="en-US" sz="1600" dirty="0" smtClean="0">
                <a:solidFill>
                  <a:srgbClr val="00B050"/>
                </a:solidFill>
              </a:rPr>
              <a:t>or expressions </a:t>
            </a:r>
            <a:endParaRPr lang="en-US" sz="1600" dirty="0">
              <a:solidFill>
                <a:srgbClr val="00B050"/>
              </a:solidFill>
            </a:endParaRPr>
          </a:p>
        </p:txBody>
      </p:sp>
      <p:sp>
        <p:nvSpPr>
          <p:cNvPr id="22" name="TextBox 21"/>
          <p:cNvSpPr txBox="1"/>
          <p:nvPr/>
        </p:nvSpPr>
        <p:spPr>
          <a:xfrm>
            <a:off x="7965864" y="321277"/>
            <a:ext cx="3038845" cy="338554"/>
          </a:xfrm>
          <a:prstGeom prst="rect">
            <a:avLst/>
          </a:prstGeom>
          <a:noFill/>
        </p:spPr>
        <p:txBody>
          <a:bodyPr wrap="square" rtlCol="0">
            <a:spAutoFit/>
          </a:bodyPr>
          <a:lstStyle/>
          <a:p>
            <a:r>
              <a:rPr lang="en-US" sz="1600" b="1" dirty="0" smtClean="0">
                <a:solidFill>
                  <a:srgbClr val="00B050"/>
                </a:solidFill>
              </a:rPr>
              <a:t>Numeral </a:t>
            </a:r>
            <a:r>
              <a:rPr lang="en-US" sz="1600" dirty="0" smtClean="0">
                <a:solidFill>
                  <a:srgbClr val="00B050"/>
                </a:solidFill>
              </a:rPr>
              <a:t>The symbol we write </a:t>
            </a:r>
            <a:endParaRPr lang="en-US" sz="1600" dirty="0">
              <a:solidFill>
                <a:srgbClr val="00B050"/>
              </a:solidFill>
            </a:endParaRPr>
          </a:p>
        </p:txBody>
      </p:sp>
      <p:sp>
        <p:nvSpPr>
          <p:cNvPr id="23" name="TextBox 22"/>
          <p:cNvSpPr txBox="1"/>
          <p:nvPr/>
        </p:nvSpPr>
        <p:spPr>
          <a:xfrm>
            <a:off x="7881903" y="517147"/>
            <a:ext cx="4482172" cy="338554"/>
          </a:xfrm>
          <a:prstGeom prst="rect">
            <a:avLst/>
          </a:prstGeom>
          <a:noFill/>
        </p:spPr>
        <p:txBody>
          <a:bodyPr wrap="square" rtlCol="0">
            <a:spAutoFit/>
          </a:bodyPr>
          <a:lstStyle/>
          <a:p>
            <a:r>
              <a:rPr lang="en-US" sz="1600" b="1" dirty="0" smtClean="0">
                <a:solidFill>
                  <a:srgbClr val="00B050"/>
                </a:solidFill>
              </a:rPr>
              <a:t>Number </a:t>
            </a:r>
            <a:r>
              <a:rPr lang="en-US" sz="1600" dirty="0" smtClean="0">
                <a:solidFill>
                  <a:srgbClr val="00B050"/>
                </a:solidFill>
              </a:rPr>
              <a:t>The concept of a specific quantity  </a:t>
            </a:r>
            <a:endParaRPr lang="en-US" sz="1600" dirty="0">
              <a:solidFill>
                <a:srgbClr val="00B050"/>
              </a:solidFill>
            </a:endParaRPr>
          </a:p>
        </p:txBody>
      </p:sp>
      <p:sp>
        <p:nvSpPr>
          <p:cNvPr id="24" name="TextBox 23"/>
          <p:cNvSpPr txBox="1"/>
          <p:nvPr/>
        </p:nvSpPr>
        <p:spPr>
          <a:xfrm>
            <a:off x="1071366" y="3665068"/>
            <a:ext cx="5771324" cy="338554"/>
          </a:xfrm>
          <a:prstGeom prst="rect">
            <a:avLst/>
          </a:prstGeom>
          <a:noFill/>
        </p:spPr>
        <p:txBody>
          <a:bodyPr wrap="square" rtlCol="0">
            <a:spAutoFit/>
          </a:bodyPr>
          <a:lstStyle/>
          <a:p>
            <a:r>
              <a:rPr lang="en-US" sz="1600" b="1" dirty="0" smtClean="0">
                <a:solidFill>
                  <a:srgbClr val="00B050"/>
                </a:solidFill>
              </a:rPr>
              <a:t>Whole Numbers </a:t>
            </a:r>
            <a:r>
              <a:rPr lang="en-US" sz="1600" dirty="0" smtClean="0">
                <a:solidFill>
                  <a:srgbClr val="00B050"/>
                </a:solidFill>
              </a:rPr>
              <a:t>0 and the numbers we use for counting.</a:t>
            </a:r>
            <a:endParaRPr lang="en-US" sz="1600" dirty="0">
              <a:solidFill>
                <a:srgbClr val="00B050"/>
              </a:solidFill>
            </a:endParaRPr>
          </a:p>
        </p:txBody>
      </p:sp>
      <p:sp>
        <p:nvSpPr>
          <p:cNvPr id="25" name="TextBox 24"/>
          <p:cNvSpPr txBox="1"/>
          <p:nvPr/>
        </p:nvSpPr>
        <p:spPr>
          <a:xfrm>
            <a:off x="1071366" y="4322812"/>
            <a:ext cx="4524382" cy="338554"/>
          </a:xfrm>
          <a:prstGeom prst="rect">
            <a:avLst/>
          </a:prstGeom>
          <a:noFill/>
        </p:spPr>
        <p:txBody>
          <a:bodyPr wrap="square" rtlCol="0">
            <a:spAutoFit/>
          </a:bodyPr>
          <a:lstStyle/>
          <a:p>
            <a:r>
              <a:rPr lang="en-US" sz="1600" b="1" dirty="0" smtClean="0">
                <a:solidFill>
                  <a:srgbClr val="00B050"/>
                </a:solidFill>
              </a:rPr>
              <a:t>Positive </a:t>
            </a:r>
            <a:r>
              <a:rPr lang="en-US" sz="1600" dirty="0" smtClean="0">
                <a:solidFill>
                  <a:srgbClr val="00B050"/>
                </a:solidFill>
              </a:rPr>
              <a:t>A value greater than 0</a:t>
            </a:r>
            <a:endParaRPr lang="en-US" sz="1600" dirty="0">
              <a:solidFill>
                <a:srgbClr val="00B050"/>
              </a:solidFill>
            </a:endParaRPr>
          </a:p>
        </p:txBody>
      </p:sp>
      <p:sp>
        <p:nvSpPr>
          <p:cNvPr id="26" name="TextBox 25"/>
          <p:cNvSpPr txBox="1"/>
          <p:nvPr/>
        </p:nvSpPr>
        <p:spPr>
          <a:xfrm>
            <a:off x="1051141" y="4642002"/>
            <a:ext cx="3934222" cy="338554"/>
          </a:xfrm>
          <a:prstGeom prst="rect">
            <a:avLst/>
          </a:prstGeom>
          <a:noFill/>
        </p:spPr>
        <p:txBody>
          <a:bodyPr wrap="square" rtlCol="0">
            <a:spAutoFit/>
          </a:bodyPr>
          <a:lstStyle/>
          <a:p>
            <a:r>
              <a:rPr lang="en-US" sz="1600" b="1" dirty="0" smtClean="0">
                <a:solidFill>
                  <a:srgbClr val="00B050"/>
                </a:solidFill>
              </a:rPr>
              <a:t>Negative </a:t>
            </a:r>
            <a:r>
              <a:rPr lang="en-US" sz="1600" dirty="0" smtClean="0">
                <a:solidFill>
                  <a:srgbClr val="00B050"/>
                </a:solidFill>
              </a:rPr>
              <a:t>A value less than than 0</a:t>
            </a:r>
            <a:endParaRPr lang="en-US" sz="1600" dirty="0">
              <a:solidFill>
                <a:srgbClr val="00B050"/>
              </a:solidFill>
            </a:endParaRPr>
          </a:p>
        </p:txBody>
      </p:sp>
      <p:sp>
        <p:nvSpPr>
          <p:cNvPr id="28" name="TextBox 27"/>
          <p:cNvSpPr txBox="1"/>
          <p:nvPr/>
        </p:nvSpPr>
        <p:spPr>
          <a:xfrm>
            <a:off x="1071366" y="3984258"/>
            <a:ext cx="4604096" cy="338554"/>
          </a:xfrm>
          <a:prstGeom prst="rect">
            <a:avLst/>
          </a:prstGeom>
          <a:noFill/>
        </p:spPr>
        <p:txBody>
          <a:bodyPr wrap="square" rtlCol="0">
            <a:spAutoFit/>
          </a:bodyPr>
          <a:lstStyle/>
          <a:p>
            <a:r>
              <a:rPr lang="en-US" sz="1600" b="1" dirty="0" smtClean="0">
                <a:solidFill>
                  <a:srgbClr val="00B050"/>
                </a:solidFill>
              </a:rPr>
              <a:t>Integers </a:t>
            </a:r>
            <a:r>
              <a:rPr lang="en-US" sz="1600" dirty="0" smtClean="0">
                <a:solidFill>
                  <a:srgbClr val="00B050"/>
                </a:solidFill>
              </a:rPr>
              <a:t>positive and negative whole numbers</a:t>
            </a:r>
            <a:endParaRPr lang="en-US" sz="1600" dirty="0">
              <a:solidFill>
                <a:srgbClr val="00B050"/>
              </a:solidFill>
            </a:endParaRPr>
          </a:p>
        </p:txBody>
      </p:sp>
      <p:sp>
        <p:nvSpPr>
          <p:cNvPr id="29" name="Rectangle 28"/>
          <p:cNvSpPr/>
          <p:nvPr/>
        </p:nvSpPr>
        <p:spPr>
          <a:xfrm>
            <a:off x="1051141" y="4983484"/>
            <a:ext cx="5741752" cy="584775"/>
          </a:xfrm>
          <a:prstGeom prst="rect">
            <a:avLst/>
          </a:prstGeom>
        </p:spPr>
        <p:txBody>
          <a:bodyPr wrap="square">
            <a:spAutoFit/>
          </a:bodyPr>
          <a:lstStyle/>
          <a:p>
            <a:r>
              <a:rPr lang="en-US" sz="1600" b="1" dirty="0" smtClean="0">
                <a:solidFill>
                  <a:srgbClr val="00B050"/>
                </a:solidFill>
              </a:rPr>
              <a:t>Mixed Numbers </a:t>
            </a:r>
            <a:r>
              <a:rPr lang="en-US" sz="1600" dirty="0" smtClean="0">
                <a:solidFill>
                  <a:srgbClr val="00B050"/>
                </a:solidFill>
              </a:rPr>
              <a:t>positive </a:t>
            </a:r>
            <a:r>
              <a:rPr lang="en-US" sz="1600" dirty="0">
                <a:solidFill>
                  <a:srgbClr val="00B050"/>
                </a:solidFill>
              </a:rPr>
              <a:t>or negative </a:t>
            </a:r>
            <a:r>
              <a:rPr lang="en-US" sz="1600" dirty="0" smtClean="0">
                <a:solidFill>
                  <a:srgbClr val="00B050"/>
                </a:solidFill>
              </a:rPr>
              <a:t>numbers written with both a whole number and a fraction </a:t>
            </a:r>
            <a:r>
              <a:rPr lang="en-US" sz="1600" dirty="0">
                <a:solidFill>
                  <a:srgbClr val="00B050"/>
                </a:solidFill>
              </a:rPr>
              <a:t>or </a:t>
            </a:r>
            <a:r>
              <a:rPr lang="en-US" sz="1600" dirty="0" smtClean="0">
                <a:solidFill>
                  <a:srgbClr val="00B050"/>
                </a:solidFill>
              </a:rPr>
              <a:t>decimal</a:t>
            </a:r>
            <a:endParaRPr lang="en-US" sz="1600" dirty="0">
              <a:solidFill>
                <a:srgbClr val="00B050"/>
              </a:solidFill>
            </a:endParaRPr>
          </a:p>
        </p:txBody>
      </p:sp>
      <p:sp>
        <p:nvSpPr>
          <p:cNvPr id="27" name="Rounded Rectangle 26"/>
          <p:cNvSpPr/>
          <p:nvPr/>
        </p:nvSpPr>
        <p:spPr>
          <a:xfrm>
            <a:off x="706570" y="3648438"/>
            <a:ext cx="6170427" cy="310349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7881903" y="321277"/>
            <a:ext cx="3662397" cy="53442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2164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933" y="-7938"/>
            <a:ext cx="10515600" cy="1325563"/>
          </a:xfrm>
        </p:spPr>
        <p:txBody>
          <a:bodyPr/>
          <a:lstStyle/>
          <a:p>
            <a:r>
              <a:rPr lang="en-US" dirty="0" smtClean="0">
                <a:hlinkClick r:id="" action="ppaction://hlinkshowjump?jump=firstslide"/>
              </a:rPr>
              <a:t>Useful Integers</a:t>
            </a:r>
            <a:endParaRPr lang="en-US" dirty="0"/>
          </a:p>
        </p:txBody>
      </p:sp>
      <p:pic>
        <p:nvPicPr>
          <p:cNvPr id="4" name="Picture 3" descr="Locating and Ordering Integers on the Number Line | Prealgebr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0956" y="73296"/>
            <a:ext cx="7143750" cy="1905000"/>
          </a:xfrm>
          <a:prstGeom prst="rect">
            <a:avLst/>
          </a:prstGeom>
        </p:spPr>
      </p:pic>
      <p:pic>
        <p:nvPicPr>
          <p:cNvPr id="5" name="Picture 4" descr="Thermometer - Wikipedia"/>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78671" y="615935"/>
            <a:ext cx="1477118" cy="1485324"/>
          </a:xfrm>
          <a:prstGeom prst="rect">
            <a:avLst/>
          </a:prstGeom>
        </p:spPr>
      </p:pic>
      <p:pic>
        <p:nvPicPr>
          <p:cNvPr id="6" name="Picture 5" descr="File:Year-to-Year Increases in US GDP (as Percent GDP) and ..."/>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07518" y="2436392"/>
            <a:ext cx="5794942" cy="4206163"/>
          </a:xfrm>
          <a:prstGeom prst="rect">
            <a:avLst/>
          </a:prstGeom>
        </p:spPr>
      </p:pic>
      <p:pic>
        <p:nvPicPr>
          <p:cNvPr id="9" name="Picture 8" descr="10.5 Economic Viability | Design Technology"/>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1735" y="1853766"/>
            <a:ext cx="2202180" cy="1722594"/>
          </a:xfrm>
          <a:prstGeom prst="rect">
            <a:avLst/>
          </a:prstGeom>
        </p:spPr>
      </p:pic>
      <p:sp>
        <p:nvSpPr>
          <p:cNvPr id="10" name="TextBox 9"/>
          <p:cNvSpPr txBox="1"/>
          <p:nvPr/>
        </p:nvSpPr>
        <p:spPr>
          <a:xfrm rot="21112321">
            <a:off x="414374" y="1062141"/>
            <a:ext cx="3326476" cy="646331"/>
          </a:xfrm>
          <a:prstGeom prst="rect">
            <a:avLst/>
          </a:prstGeom>
          <a:noFill/>
        </p:spPr>
        <p:txBody>
          <a:bodyPr wrap="square" rtlCol="0">
            <a:spAutoFit/>
          </a:bodyPr>
          <a:lstStyle/>
          <a:p>
            <a:r>
              <a:rPr lang="en-US" dirty="0" smtClean="0"/>
              <a:t>Integers are used in many daily activities. </a:t>
            </a:r>
            <a:endParaRPr lang="en-US" dirty="0"/>
          </a:p>
        </p:txBody>
      </p:sp>
      <p:sp>
        <p:nvSpPr>
          <p:cNvPr id="11" name="TextBox 10"/>
          <p:cNvSpPr txBox="1"/>
          <p:nvPr/>
        </p:nvSpPr>
        <p:spPr>
          <a:xfrm>
            <a:off x="6498709" y="1775721"/>
            <a:ext cx="5503751" cy="338554"/>
          </a:xfrm>
          <a:prstGeom prst="rect">
            <a:avLst/>
          </a:prstGeom>
          <a:noFill/>
        </p:spPr>
        <p:txBody>
          <a:bodyPr wrap="none" rtlCol="0">
            <a:spAutoFit/>
          </a:bodyPr>
          <a:lstStyle/>
          <a:p>
            <a:r>
              <a:rPr lang="en-US" sz="1600" dirty="0" smtClean="0"/>
              <a:t>Land that is below sea level is measured as a negative elevation.</a:t>
            </a:r>
            <a:endParaRPr lang="en-US" sz="1600" dirty="0"/>
          </a:p>
        </p:txBody>
      </p:sp>
      <p:sp>
        <p:nvSpPr>
          <p:cNvPr id="12" name="TextBox 11"/>
          <p:cNvSpPr txBox="1"/>
          <p:nvPr/>
        </p:nvSpPr>
        <p:spPr>
          <a:xfrm>
            <a:off x="8710050" y="2608141"/>
            <a:ext cx="3224775" cy="646331"/>
          </a:xfrm>
          <a:prstGeom prst="rect">
            <a:avLst/>
          </a:prstGeom>
          <a:noFill/>
        </p:spPr>
        <p:txBody>
          <a:bodyPr wrap="square" rtlCol="0">
            <a:spAutoFit/>
          </a:bodyPr>
          <a:lstStyle/>
          <a:p>
            <a:r>
              <a:rPr lang="en-US" dirty="0" smtClean="0"/>
              <a:t>A negative increase is the same as a decrease.</a:t>
            </a:r>
            <a:endParaRPr lang="en-US" dirty="0"/>
          </a:p>
        </p:txBody>
      </p:sp>
      <p:sp>
        <p:nvSpPr>
          <p:cNvPr id="13" name="TextBox 12"/>
          <p:cNvSpPr txBox="1"/>
          <p:nvPr/>
        </p:nvSpPr>
        <p:spPr>
          <a:xfrm>
            <a:off x="285431" y="3561779"/>
            <a:ext cx="3249237" cy="923330"/>
          </a:xfrm>
          <a:prstGeom prst="rect">
            <a:avLst/>
          </a:prstGeom>
          <a:noFill/>
        </p:spPr>
        <p:txBody>
          <a:bodyPr wrap="square" rtlCol="0">
            <a:spAutoFit/>
          </a:bodyPr>
          <a:lstStyle/>
          <a:p>
            <a:r>
              <a:rPr lang="en-US" dirty="0" smtClean="0"/>
              <a:t>If you get a negative number when you subtract your cost from your sales, you had a loss.</a:t>
            </a:r>
            <a:endParaRPr lang="en-US" dirty="0"/>
          </a:p>
        </p:txBody>
      </p:sp>
      <p:pic>
        <p:nvPicPr>
          <p:cNvPr id="14" name="Picture 13" descr="» American Banker: Yet More Problems Surface with the ..."/>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99789" y="2516764"/>
            <a:ext cx="2250440" cy="1336199"/>
          </a:xfrm>
          <a:prstGeom prst="rect">
            <a:avLst/>
          </a:prstGeom>
        </p:spPr>
      </p:pic>
      <p:pic>
        <p:nvPicPr>
          <p:cNvPr id="15" name="Picture 14" descr="Fichier:Terrain football américain.png — Wikipédia"/>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3416985" y="4974471"/>
            <a:ext cx="2875857" cy="1178953"/>
          </a:xfrm>
          <a:prstGeom prst="rect">
            <a:avLst/>
          </a:prstGeom>
        </p:spPr>
      </p:pic>
      <p:sp>
        <p:nvSpPr>
          <p:cNvPr id="16" name="TextBox 15"/>
          <p:cNvSpPr txBox="1"/>
          <p:nvPr/>
        </p:nvSpPr>
        <p:spPr>
          <a:xfrm>
            <a:off x="170890" y="6642556"/>
            <a:ext cx="3672461" cy="215444"/>
          </a:xfrm>
          <a:prstGeom prst="rect">
            <a:avLst/>
          </a:prstGeom>
          <a:noFill/>
        </p:spPr>
        <p:txBody>
          <a:bodyPr wrap="square" rtlCol="0">
            <a:spAutoFit/>
          </a:bodyPr>
          <a:lstStyle/>
          <a:p>
            <a:r>
              <a:rPr lang="en-US" sz="800" dirty="0" smtClean="0"/>
              <a:t>Images from creative commons.</a:t>
            </a:r>
            <a:endParaRPr lang="en-US" sz="800" dirty="0"/>
          </a:p>
        </p:txBody>
      </p:sp>
      <p:pic>
        <p:nvPicPr>
          <p:cNvPr id="17" name="Picture 16" descr="Jeopardy! - Uncyclopedia, the content-free encyclopedia"/>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11197" y="4859552"/>
            <a:ext cx="2209791" cy="1657343"/>
          </a:xfrm>
          <a:prstGeom prst="rect">
            <a:avLst/>
          </a:prstGeom>
        </p:spPr>
      </p:pic>
      <p:sp>
        <p:nvSpPr>
          <p:cNvPr id="3" name="TextBox 2"/>
          <p:cNvSpPr txBox="1"/>
          <p:nvPr/>
        </p:nvSpPr>
        <p:spPr>
          <a:xfrm rot="5400000">
            <a:off x="5002385" y="5281689"/>
            <a:ext cx="1137397" cy="307777"/>
          </a:xfrm>
          <a:prstGeom prst="rect">
            <a:avLst/>
          </a:prstGeom>
          <a:noFill/>
        </p:spPr>
        <p:txBody>
          <a:bodyPr wrap="square" rtlCol="0">
            <a:spAutoFit/>
          </a:bodyPr>
          <a:lstStyle/>
          <a:p>
            <a:r>
              <a:rPr lang="en-US" sz="1400" dirty="0" smtClean="0"/>
              <a:t>Loss of yards</a:t>
            </a:r>
            <a:endParaRPr lang="en-US" sz="1400" dirty="0"/>
          </a:p>
        </p:txBody>
      </p:sp>
      <p:sp>
        <p:nvSpPr>
          <p:cNvPr id="18" name="TextBox 17"/>
          <p:cNvSpPr txBox="1"/>
          <p:nvPr/>
        </p:nvSpPr>
        <p:spPr>
          <a:xfrm rot="5400000">
            <a:off x="3147689" y="3417440"/>
            <a:ext cx="1137397" cy="307777"/>
          </a:xfrm>
          <a:prstGeom prst="rect">
            <a:avLst/>
          </a:prstGeom>
          <a:noFill/>
        </p:spPr>
        <p:txBody>
          <a:bodyPr wrap="square" rtlCol="0">
            <a:spAutoFit/>
          </a:bodyPr>
          <a:lstStyle/>
          <a:p>
            <a:r>
              <a:rPr lang="en-US" sz="1400" dirty="0" smtClean="0"/>
              <a:t>In the red</a:t>
            </a:r>
            <a:endParaRPr lang="en-US" sz="1400" dirty="0"/>
          </a:p>
        </p:txBody>
      </p:sp>
      <p:sp>
        <p:nvSpPr>
          <p:cNvPr id="19" name="TextBox 18"/>
          <p:cNvSpPr txBox="1"/>
          <p:nvPr/>
        </p:nvSpPr>
        <p:spPr>
          <a:xfrm>
            <a:off x="7575754" y="4973100"/>
            <a:ext cx="2653275" cy="830997"/>
          </a:xfrm>
          <a:prstGeom prst="rect">
            <a:avLst/>
          </a:prstGeom>
          <a:noFill/>
        </p:spPr>
        <p:txBody>
          <a:bodyPr wrap="square" rtlCol="0">
            <a:spAutoFit/>
          </a:bodyPr>
          <a:lstStyle/>
          <a:p>
            <a:r>
              <a:rPr lang="en-US" sz="1600" dirty="0" smtClean="0"/>
              <a:t>increase of -10%</a:t>
            </a:r>
          </a:p>
          <a:p>
            <a:r>
              <a:rPr lang="en-US" sz="1600" dirty="0" smtClean="0"/>
              <a:t>is the same as a 10 % decrease.</a:t>
            </a:r>
            <a:endParaRPr lang="en-US" sz="1600" dirty="0"/>
          </a:p>
        </p:txBody>
      </p:sp>
      <p:cxnSp>
        <p:nvCxnSpPr>
          <p:cNvPr id="8" name="Straight Arrow Connector 7"/>
          <p:cNvCxnSpPr/>
          <p:nvPr/>
        </p:nvCxnSpPr>
        <p:spPr>
          <a:xfrm flipH="1" flipV="1">
            <a:off x="8448675" y="4859552"/>
            <a:ext cx="261375" cy="221070"/>
          </a:xfrm>
          <a:prstGeom prst="straightConnector1">
            <a:avLst/>
          </a:prstGeom>
          <a:ln w="57150">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34637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713" y="-12908"/>
            <a:ext cx="10515600" cy="1325563"/>
          </a:xfrm>
        </p:spPr>
        <p:txBody>
          <a:bodyPr/>
          <a:lstStyle/>
          <a:p>
            <a:r>
              <a:rPr lang="en-US" dirty="0" smtClean="0">
                <a:latin typeface="Centaur" panose="02030504050205020304" pitchFamily="18" charset="0"/>
                <a:hlinkClick r:id="" action="ppaction://hlinkshowjump?jump=firstslide"/>
              </a:rPr>
              <a:t>Integers</a:t>
            </a:r>
            <a:endParaRPr lang="en-US" dirty="0">
              <a:latin typeface="Centaur" panose="02030504050205020304" pitchFamily="18" charset="0"/>
            </a:endParaRPr>
          </a:p>
        </p:txBody>
      </p:sp>
      <p:pic>
        <p:nvPicPr>
          <p:cNvPr id="4" name="Picture 3"/>
          <p:cNvPicPr>
            <a:picLocks noChangeAspect="1"/>
          </p:cNvPicPr>
          <p:nvPr/>
        </p:nvPicPr>
        <p:blipFill>
          <a:blip r:embed="rId3"/>
          <a:stretch>
            <a:fillRect/>
          </a:stretch>
        </p:blipFill>
        <p:spPr>
          <a:xfrm>
            <a:off x="904529" y="1709953"/>
            <a:ext cx="10215784" cy="1062037"/>
          </a:xfrm>
          <a:prstGeom prst="rect">
            <a:avLst/>
          </a:prstGeom>
        </p:spPr>
      </p:pic>
      <p:grpSp>
        <p:nvGrpSpPr>
          <p:cNvPr id="29" name="Group 28"/>
          <p:cNvGrpSpPr/>
          <p:nvPr/>
        </p:nvGrpSpPr>
        <p:grpSpPr>
          <a:xfrm>
            <a:off x="1393479" y="1278848"/>
            <a:ext cx="9429750" cy="711993"/>
            <a:chOff x="1327150" y="1639094"/>
            <a:chExt cx="9429750" cy="711993"/>
          </a:xfrm>
        </p:grpSpPr>
        <p:sp>
          <p:nvSpPr>
            <p:cNvPr id="7" name="Left Brace 6"/>
            <p:cNvSpPr/>
            <p:nvPr/>
          </p:nvSpPr>
          <p:spPr>
            <a:xfrm rot="5400000">
              <a:off x="2949972" y="16272"/>
              <a:ext cx="672306" cy="391795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cxnSp>
          <p:nvCxnSpPr>
            <p:cNvPr id="9" name="Straight Connector 8"/>
            <p:cNvCxnSpPr/>
            <p:nvPr/>
          </p:nvCxnSpPr>
          <p:spPr>
            <a:xfrm>
              <a:off x="20701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00600" y="19939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381500" y="1970881"/>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638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832100" y="1988343"/>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2004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941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0132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sp>
          <p:nvSpPr>
            <p:cNvPr id="20" name="Left Brace 19"/>
            <p:cNvSpPr/>
            <p:nvPr/>
          </p:nvSpPr>
          <p:spPr>
            <a:xfrm rot="16200000" flipH="1">
              <a:off x="8090297" y="-355203"/>
              <a:ext cx="672306" cy="46609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cxnSp>
          <p:nvCxnSpPr>
            <p:cNvPr id="21" name="Straight Connector 20"/>
            <p:cNvCxnSpPr/>
            <p:nvPr/>
          </p:nvCxnSpPr>
          <p:spPr>
            <a:xfrm flipH="1">
              <a:off x="92583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486645" y="1995485"/>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6947421" y="1983581"/>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875030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9762442" y="1977229"/>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8312150"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7874000" y="1995486"/>
              <a:ext cx="12700" cy="35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7408197" y="1955800"/>
              <a:ext cx="12700" cy="355601"/>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a:xfrm>
            <a:off x="5921029" y="667660"/>
            <a:ext cx="0" cy="13494"/>
          </a:xfrm>
          <a:prstGeom prst="line">
            <a:avLst/>
          </a:prstGeom>
        </p:spPr>
        <p:style>
          <a:lnRef idx="1">
            <a:schemeClr val="accent1"/>
          </a:lnRef>
          <a:fillRef idx="0">
            <a:schemeClr val="accent1"/>
          </a:fillRef>
          <a:effectRef idx="0">
            <a:schemeClr val="accent1"/>
          </a:effectRef>
          <a:fontRef idx="minor">
            <a:schemeClr val="tx1"/>
          </a:fontRef>
        </p:style>
      </p:cxnSp>
      <p:sp>
        <p:nvSpPr>
          <p:cNvPr id="32" name="Arc 31"/>
          <p:cNvSpPr/>
          <p:nvPr/>
        </p:nvSpPr>
        <p:spPr>
          <a:xfrm>
            <a:off x="3101629" y="667661"/>
            <a:ext cx="5384800" cy="53181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grpSp>
        <p:nvGrpSpPr>
          <p:cNvPr id="45" name="Group 44"/>
          <p:cNvGrpSpPr/>
          <p:nvPr/>
        </p:nvGrpSpPr>
        <p:grpSpPr>
          <a:xfrm>
            <a:off x="2475097" y="667034"/>
            <a:ext cx="3318931" cy="1322221"/>
            <a:chOff x="3035300" y="1027280"/>
            <a:chExt cx="2692400" cy="1322221"/>
          </a:xfrm>
        </p:grpSpPr>
        <p:sp>
          <p:nvSpPr>
            <p:cNvPr id="30" name="Arc 29"/>
            <p:cNvSpPr/>
            <p:nvPr/>
          </p:nvSpPr>
          <p:spPr>
            <a:xfrm>
              <a:off x="3308004" y="1027280"/>
              <a:ext cx="441325" cy="369094"/>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cxnSp>
          <p:nvCxnSpPr>
            <p:cNvPr id="36" name="Straight Connector 35"/>
            <p:cNvCxnSpPr>
              <a:stCxn id="32" idx="0"/>
            </p:cNvCxnSpPr>
            <p:nvPr/>
          </p:nvCxnSpPr>
          <p:spPr>
            <a:xfrm flipH="1">
              <a:off x="3035300" y="1027907"/>
              <a:ext cx="269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Arc 36"/>
            <p:cNvSpPr/>
            <p:nvPr/>
          </p:nvSpPr>
          <p:spPr>
            <a:xfrm>
              <a:off x="4394200" y="1027906"/>
              <a:ext cx="1270000" cy="132159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grpSp>
      <p:sp>
        <p:nvSpPr>
          <p:cNvPr id="39" name="TextBox 38"/>
          <p:cNvSpPr txBox="1"/>
          <p:nvPr/>
        </p:nvSpPr>
        <p:spPr>
          <a:xfrm>
            <a:off x="2412654" y="896218"/>
            <a:ext cx="1879600" cy="369332"/>
          </a:xfrm>
          <a:prstGeom prst="rect">
            <a:avLst/>
          </a:prstGeom>
          <a:noFill/>
        </p:spPr>
        <p:txBody>
          <a:bodyPr wrap="square" rtlCol="0">
            <a:spAutoFit/>
          </a:bodyPr>
          <a:lstStyle/>
          <a:p>
            <a:r>
              <a:rPr lang="en-US" b="1" dirty="0" smtClean="0">
                <a:solidFill>
                  <a:srgbClr val="00B050"/>
                </a:solidFill>
                <a:latin typeface="Centaur" panose="02030504050205020304" pitchFamily="18" charset="0"/>
              </a:rPr>
              <a:t>Negative Integers</a:t>
            </a:r>
            <a:endParaRPr lang="en-US" b="1" dirty="0">
              <a:solidFill>
                <a:srgbClr val="00B050"/>
              </a:solidFill>
              <a:latin typeface="Centaur" panose="02030504050205020304" pitchFamily="18" charset="0"/>
            </a:endParaRPr>
          </a:p>
        </p:txBody>
      </p:sp>
      <p:sp>
        <p:nvSpPr>
          <p:cNvPr id="40" name="TextBox 39"/>
          <p:cNvSpPr txBox="1"/>
          <p:nvPr/>
        </p:nvSpPr>
        <p:spPr>
          <a:xfrm>
            <a:off x="7762529" y="898125"/>
            <a:ext cx="1879600" cy="369332"/>
          </a:xfrm>
          <a:prstGeom prst="rect">
            <a:avLst/>
          </a:prstGeom>
          <a:noFill/>
        </p:spPr>
        <p:txBody>
          <a:bodyPr wrap="square" rtlCol="0">
            <a:spAutoFit/>
          </a:bodyPr>
          <a:lstStyle/>
          <a:p>
            <a:r>
              <a:rPr lang="en-US" b="1" dirty="0" smtClean="0">
                <a:solidFill>
                  <a:srgbClr val="00B050"/>
                </a:solidFill>
                <a:latin typeface="Centaur" panose="02030504050205020304" pitchFamily="18" charset="0"/>
              </a:rPr>
              <a:t>Positive Integers</a:t>
            </a:r>
            <a:endParaRPr lang="en-US" b="1" dirty="0">
              <a:solidFill>
                <a:srgbClr val="00B050"/>
              </a:solidFill>
              <a:latin typeface="Centaur" panose="02030504050205020304" pitchFamily="18" charset="0"/>
            </a:endParaRPr>
          </a:p>
        </p:txBody>
      </p:sp>
      <p:sp>
        <p:nvSpPr>
          <p:cNvPr id="41" name="TextBox 40"/>
          <p:cNvSpPr txBox="1"/>
          <p:nvPr/>
        </p:nvSpPr>
        <p:spPr>
          <a:xfrm>
            <a:off x="5222529" y="1318714"/>
            <a:ext cx="974042" cy="646331"/>
          </a:xfrm>
          <a:prstGeom prst="rect">
            <a:avLst/>
          </a:prstGeom>
          <a:noFill/>
        </p:spPr>
        <p:txBody>
          <a:bodyPr wrap="square" rtlCol="0">
            <a:spAutoFit/>
          </a:bodyPr>
          <a:lstStyle/>
          <a:p>
            <a:pPr algn="ctr"/>
            <a:r>
              <a:rPr lang="en-US" dirty="0" smtClean="0">
                <a:latin typeface="Centaur" panose="02030504050205020304" pitchFamily="18" charset="0"/>
              </a:rPr>
              <a:t>Zero</a:t>
            </a:r>
          </a:p>
          <a:p>
            <a:pPr algn="ctr"/>
            <a:r>
              <a:rPr lang="en-US" dirty="0" smtClean="0">
                <a:latin typeface="Centaur" panose="02030504050205020304" pitchFamily="18" charset="0"/>
              </a:rPr>
              <a:t>(</a:t>
            </a:r>
            <a:r>
              <a:rPr lang="en-US" b="1" dirty="0" smtClean="0">
                <a:solidFill>
                  <a:srgbClr val="00B050"/>
                </a:solidFill>
                <a:latin typeface="Centaur" panose="02030504050205020304" pitchFamily="18" charset="0"/>
              </a:rPr>
              <a:t>Origin</a:t>
            </a:r>
            <a:r>
              <a:rPr lang="en-US" dirty="0" smtClean="0">
                <a:latin typeface="Centaur" panose="02030504050205020304" pitchFamily="18" charset="0"/>
              </a:rPr>
              <a:t>)</a:t>
            </a:r>
            <a:endParaRPr lang="en-US" dirty="0">
              <a:latin typeface="Centaur" panose="02030504050205020304" pitchFamily="18" charset="0"/>
            </a:endParaRPr>
          </a:p>
        </p:txBody>
      </p:sp>
      <p:sp>
        <p:nvSpPr>
          <p:cNvPr id="42" name="TextBox 41"/>
          <p:cNvSpPr txBox="1"/>
          <p:nvPr/>
        </p:nvSpPr>
        <p:spPr>
          <a:xfrm>
            <a:off x="428279" y="966390"/>
            <a:ext cx="1638300" cy="923330"/>
          </a:xfrm>
          <a:prstGeom prst="rect">
            <a:avLst/>
          </a:prstGeom>
          <a:noFill/>
        </p:spPr>
        <p:txBody>
          <a:bodyPr wrap="square" rtlCol="0">
            <a:spAutoFit/>
          </a:bodyPr>
          <a:lstStyle/>
          <a:p>
            <a:r>
              <a:rPr lang="en-US" b="1" dirty="0" smtClean="0">
                <a:solidFill>
                  <a:srgbClr val="00B050"/>
                </a:solidFill>
                <a:latin typeface="Centaur" panose="02030504050205020304" pitchFamily="18" charset="0"/>
              </a:rPr>
              <a:t>Negative Integers </a:t>
            </a:r>
            <a:r>
              <a:rPr lang="en-US" dirty="0" smtClean="0">
                <a:latin typeface="Centaur" panose="02030504050205020304" pitchFamily="18" charset="0"/>
              </a:rPr>
              <a:t>go to negative </a:t>
            </a:r>
            <a:r>
              <a:rPr lang="en-US" dirty="0" smtClean="0">
                <a:solidFill>
                  <a:srgbClr val="00B050"/>
                </a:solidFill>
                <a:latin typeface="Centaur" panose="02030504050205020304" pitchFamily="18" charset="0"/>
              </a:rPr>
              <a:t>infinity</a:t>
            </a:r>
            <a:endParaRPr lang="en-US" dirty="0">
              <a:solidFill>
                <a:srgbClr val="00B050"/>
              </a:solidFill>
              <a:latin typeface="Centaur" panose="02030504050205020304" pitchFamily="18" charset="0"/>
            </a:endParaRPr>
          </a:p>
        </p:txBody>
      </p:sp>
      <p:sp>
        <p:nvSpPr>
          <p:cNvPr id="43" name="TextBox 42"/>
          <p:cNvSpPr txBox="1"/>
          <p:nvPr/>
        </p:nvSpPr>
        <p:spPr>
          <a:xfrm>
            <a:off x="10296131" y="966665"/>
            <a:ext cx="1564592" cy="923330"/>
          </a:xfrm>
          <a:prstGeom prst="rect">
            <a:avLst/>
          </a:prstGeom>
          <a:noFill/>
        </p:spPr>
        <p:txBody>
          <a:bodyPr wrap="square" rtlCol="0">
            <a:spAutoFit/>
          </a:bodyPr>
          <a:lstStyle/>
          <a:p>
            <a:pPr algn="r"/>
            <a:r>
              <a:rPr lang="en-US" b="1" dirty="0" smtClean="0">
                <a:solidFill>
                  <a:srgbClr val="00B050"/>
                </a:solidFill>
                <a:latin typeface="Centaur" panose="02030504050205020304" pitchFamily="18" charset="0"/>
              </a:rPr>
              <a:t>Positive Integers</a:t>
            </a:r>
            <a:r>
              <a:rPr lang="en-US" dirty="0" smtClean="0">
                <a:latin typeface="Centaur" panose="02030504050205020304" pitchFamily="18" charset="0"/>
              </a:rPr>
              <a:t> go to positive </a:t>
            </a:r>
            <a:r>
              <a:rPr lang="en-US" dirty="0" smtClean="0">
                <a:solidFill>
                  <a:srgbClr val="00B050"/>
                </a:solidFill>
                <a:latin typeface="Centaur" panose="02030504050205020304" pitchFamily="18" charset="0"/>
              </a:rPr>
              <a:t>infinity</a:t>
            </a:r>
            <a:endParaRPr lang="en-US" dirty="0">
              <a:solidFill>
                <a:srgbClr val="00B050"/>
              </a:solidFill>
              <a:latin typeface="Centaur" panose="02030504050205020304" pitchFamily="18" charset="0"/>
            </a:endParaRPr>
          </a:p>
        </p:txBody>
      </p:sp>
      <p:cxnSp>
        <p:nvCxnSpPr>
          <p:cNvPr id="59" name="Straight Arrow Connector 58"/>
          <p:cNvCxnSpPr/>
          <p:nvPr/>
        </p:nvCxnSpPr>
        <p:spPr>
          <a:xfrm flipH="1">
            <a:off x="8378479" y="2677313"/>
            <a:ext cx="2330018" cy="301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744752" y="2665454"/>
            <a:ext cx="1663179" cy="369332"/>
          </a:xfrm>
          <a:prstGeom prst="rect">
            <a:avLst/>
          </a:prstGeom>
          <a:noFill/>
        </p:spPr>
        <p:txBody>
          <a:bodyPr wrap="square" rtlCol="0">
            <a:spAutoFit/>
          </a:bodyPr>
          <a:lstStyle/>
          <a:p>
            <a:r>
              <a:rPr lang="en-US" dirty="0" smtClean="0">
                <a:latin typeface="Centaur" panose="02030504050205020304" pitchFamily="18" charset="0"/>
              </a:rPr>
              <a:t>Values increase</a:t>
            </a:r>
            <a:endParaRPr lang="en-US" dirty="0">
              <a:latin typeface="Centaur" panose="02030504050205020304" pitchFamily="18" charset="0"/>
            </a:endParaRPr>
          </a:p>
        </p:txBody>
      </p:sp>
      <p:cxnSp>
        <p:nvCxnSpPr>
          <p:cNvPr id="64" name="Straight Arrow Connector 63"/>
          <p:cNvCxnSpPr/>
          <p:nvPr/>
        </p:nvCxnSpPr>
        <p:spPr>
          <a:xfrm flipH="1">
            <a:off x="1123232" y="2743196"/>
            <a:ext cx="2229222" cy="0"/>
          </a:xfrm>
          <a:prstGeom prst="straightConnector1">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368776" y="2732980"/>
            <a:ext cx="1738133" cy="369332"/>
          </a:xfrm>
          <a:prstGeom prst="rect">
            <a:avLst/>
          </a:prstGeom>
          <a:noFill/>
        </p:spPr>
        <p:txBody>
          <a:bodyPr wrap="square" rtlCol="0">
            <a:spAutoFit/>
          </a:bodyPr>
          <a:lstStyle/>
          <a:p>
            <a:r>
              <a:rPr lang="en-US" dirty="0" smtClean="0">
                <a:latin typeface="Centaur" panose="02030504050205020304" pitchFamily="18" charset="0"/>
              </a:rPr>
              <a:t>Values decrease</a:t>
            </a:r>
            <a:endParaRPr lang="en-US" dirty="0">
              <a:latin typeface="Centaur" panose="02030504050205020304" pitchFamily="18" charset="0"/>
            </a:endParaRPr>
          </a:p>
        </p:txBody>
      </p:sp>
      <p:sp>
        <p:nvSpPr>
          <p:cNvPr id="66" name="TextBox 65"/>
          <p:cNvSpPr txBox="1"/>
          <p:nvPr/>
        </p:nvSpPr>
        <p:spPr>
          <a:xfrm>
            <a:off x="452517" y="3576934"/>
            <a:ext cx="11315167" cy="1785104"/>
          </a:xfrm>
          <a:prstGeom prst="rect">
            <a:avLst/>
          </a:prstGeom>
          <a:noFill/>
        </p:spPr>
        <p:txBody>
          <a:bodyPr wrap="square" rtlCol="0">
            <a:spAutoFit/>
          </a:bodyPr>
          <a:lstStyle/>
          <a:p>
            <a:r>
              <a:rPr lang="en-US" sz="1700" dirty="0" smtClean="0">
                <a:latin typeface="Centaur" panose="02030504050205020304" pitchFamily="18" charset="0"/>
              </a:rPr>
              <a:t>When the number line has a zero and increases by exactly 1 and decreases </a:t>
            </a:r>
            <a:r>
              <a:rPr lang="en-US" sz="1700" dirty="0">
                <a:latin typeface="Centaur" panose="02030504050205020304" pitchFamily="18" charset="0"/>
              </a:rPr>
              <a:t>by exactly </a:t>
            </a:r>
            <a:r>
              <a:rPr lang="en-US" sz="1700" dirty="0" smtClean="0">
                <a:latin typeface="Centaur" panose="02030504050205020304" pitchFamily="18" charset="0"/>
              </a:rPr>
              <a:t>1 between each number, the spaces in between the numbers represent non-integers.  If the numbers on the number line increase and decrease by a value more than 1, the space in-between the numbers will include integers.  </a:t>
            </a:r>
          </a:p>
          <a:p>
            <a:endParaRPr lang="en-US" sz="800" dirty="0">
              <a:latin typeface="Centaur" panose="02030504050205020304" pitchFamily="18" charset="0"/>
            </a:endParaRPr>
          </a:p>
          <a:p>
            <a:r>
              <a:rPr lang="en-US" sz="1700" dirty="0" smtClean="0">
                <a:latin typeface="Centaur" panose="02030504050205020304" pitchFamily="18" charset="0"/>
              </a:rPr>
              <a:t>Numbers that </a:t>
            </a:r>
            <a:r>
              <a:rPr lang="en-US" sz="1700" u="sng" dirty="0" smtClean="0">
                <a:latin typeface="Centaur" panose="02030504050205020304" pitchFamily="18" charset="0"/>
              </a:rPr>
              <a:t>can</a:t>
            </a:r>
            <a:r>
              <a:rPr lang="en-US" sz="1700" dirty="0" smtClean="0">
                <a:latin typeface="Centaur" panose="02030504050205020304" pitchFamily="18" charset="0"/>
              </a:rPr>
              <a:t> be written without fractions or decimals are integers.  </a:t>
            </a:r>
          </a:p>
          <a:p>
            <a:r>
              <a:rPr lang="en-US" sz="1700" dirty="0" smtClean="0">
                <a:latin typeface="Centaur" panose="02030504050205020304" pitchFamily="18" charset="0"/>
              </a:rPr>
              <a:t>		12.000 = 12 so 12.000 is an integer.   2/2 = 1 so 2/2 is an integer. </a:t>
            </a:r>
          </a:p>
          <a:p>
            <a:r>
              <a:rPr lang="en-US" sz="1700" dirty="0" smtClean="0">
                <a:latin typeface="Centaur" panose="02030504050205020304" pitchFamily="18" charset="0"/>
              </a:rPr>
              <a:t>		12½ =12.5 It cannot be written without a decimal or fraction so it is not an integer.</a:t>
            </a:r>
          </a:p>
        </p:txBody>
      </p:sp>
      <p:grpSp>
        <p:nvGrpSpPr>
          <p:cNvPr id="35" name="Group 34"/>
          <p:cNvGrpSpPr/>
          <p:nvPr/>
        </p:nvGrpSpPr>
        <p:grpSpPr>
          <a:xfrm>
            <a:off x="6188521" y="2177305"/>
            <a:ext cx="316708" cy="418225"/>
            <a:chOff x="6122192" y="2537551"/>
            <a:chExt cx="316708" cy="605541"/>
          </a:xfrm>
        </p:grpSpPr>
        <p:sp>
          <p:nvSpPr>
            <p:cNvPr id="19" name="Right Brace 18"/>
            <p:cNvSpPr/>
            <p:nvPr/>
          </p:nvSpPr>
          <p:spPr>
            <a:xfrm rot="5400000">
              <a:off x="5977775" y="2685993"/>
              <a:ext cx="605541" cy="308658"/>
            </a:xfrm>
            <a:prstGeom prst="rightBrace">
              <a:avLst/>
            </a:prstGeom>
            <a:ln w="762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sp>
          <p:nvSpPr>
            <p:cNvPr id="33" name="Rectangle 32"/>
            <p:cNvSpPr/>
            <p:nvPr/>
          </p:nvSpPr>
          <p:spPr>
            <a:xfrm>
              <a:off x="6122192" y="2543264"/>
              <a:ext cx="316708" cy="290423"/>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aur" panose="02030504050205020304" pitchFamily="18" charset="0"/>
              </a:endParaRPr>
            </a:p>
          </p:txBody>
        </p:sp>
      </p:grpSp>
      <p:grpSp>
        <p:nvGrpSpPr>
          <p:cNvPr id="48" name="Group 47"/>
          <p:cNvGrpSpPr/>
          <p:nvPr/>
        </p:nvGrpSpPr>
        <p:grpSpPr>
          <a:xfrm>
            <a:off x="4938422" y="2186186"/>
            <a:ext cx="316708" cy="418225"/>
            <a:chOff x="6122192" y="2537551"/>
            <a:chExt cx="316708" cy="605541"/>
          </a:xfrm>
        </p:grpSpPr>
        <p:sp>
          <p:nvSpPr>
            <p:cNvPr id="49" name="Right Brace 48"/>
            <p:cNvSpPr/>
            <p:nvPr/>
          </p:nvSpPr>
          <p:spPr>
            <a:xfrm rot="5400000">
              <a:off x="5977775" y="2685993"/>
              <a:ext cx="605541" cy="308658"/>
            </a:xfrm>
            <a:prstGeom prst="rightBrace">
              <a:avLst/>
            </a:prstGeom>
            <a:ln w="762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sp>
          <p:nvSpPr>
            <p:cNvPr id="50" name="Rectangle 49"/>
            <p:cNvSpPr/>
            <p:nvPr/>
          </p:nvSpPr>
          <p:spPr>
            <a:xfrm>
              <a:off x="6122192" y="2543264"/>
              <a:ext cx="316708" cy="290423"/>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aur" panose="02030504050205020304" pitchFamily="18" charset="0"/>
              </a:endParaRPr>
            </a:p>
          </p:txBody>
        </p:sp>
      </p:grpSp>
      <p:grpSp>
        <p:nvGrpSpPr>
          <p:cNvPr id="51" name="Group 50"/>
          <p:cNvGrpSpPr/>
          <p:nvPr/>
        </p:nvGrpSpPr>
        <p:grpSpPr>
          <a:xfrm>
            <a:off x="5376454" y="2186186"/>
            <a:ext cx="299905" cy="418225"/>
            <a:chOff x="6122192" y="2537551"/>
            <a:chExt cx="316708" cy="605541"/>
          </a:xfrm>
        </p:grpSpPr>
        <p:sp>
          <p:nvSpPr>
            <p:cNvPr id="52" name="Right Brace 51"/>
            <p:cNvSpPr/>
            <p:nvPr/>
          </p:nvSpPr>
          <p:spPr>
            <a:xfrm rot="5400000">
              <a:off x="5977775" y="2685993"/>
              <a:ext cx="605541" cy="308658"/>
            </a:xfrm>
            <a:prstGeom prst="rightBrace">
              <a:avLst/>
            </a:prstGeom>
            <a:ln w="762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sp>
          <p:nvSpPr>
            <p:cNvPr id="53" name="Rectangle 52"/>
            <p:cNvSpPr/>
            <p:nvPr/>
          </p:nvSpPr>
          <p:spPr>
            <a:xfrm>
              <a:off x="6122192" y="2543264"/>
              <a:ext cx="316708" cy="290423"/>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aur" panose="02030504050205020304" pitchFamily="18" charset="0"/>
              </a:endParaRPr>
            </a:p>
          </p:txBody>
        </p:sp>
      </p:grpSp>
      <p:sp>
        <p:nvSpPr>
          <p:cNvPr id="31" name="TextBox 30"/>
          <p:cNvSpPr txBox="1"/>
          <p:nvPr/>
        </p:nvSpPr>
        <p:spPr>
          <a:xfrm>
            <a:off x="3735886" y="2864960"/>
            <a:ext cx="4222376" cy="584775"/>
          </a:xfrm>
          <a:prstGeom prst="rect">
            <a:avLst/>
          </a:prstGeom>
          <a:solidFill>
            <a:schemeClr val="accent4">
              <a:lumMod val="40000"/>
              <a:lumOff val="60000"/>
            </a:schemeClr>
          </a:solidFill>
        </p:spPr>
        <p:txBody>
          <a:bodyPr wrap="square" rtlCol="0">
            <a:spAutoFit/>
          </a:bodyPr>
          <a:lstStyle/>
          <a:p>
            <a:pPr algn="ctr"/>
            <a:r>
              <a:rPr lang="en-US" sz="1600" dirty="0" smtClean="0">
                <a:latin typeface="Centaur" panose="02030504050205020304" pitchFamily="18" charset="0"/>
              </a:rPr>
              <a:t>All the spaces in-between the positive or negative whole numbers represent non-integers.</a:t>
            </a:r>
            <a:endParaRPr lang="en-US" sz="1600" dirty="0">
              <a:latin typeface="Centaur" panose="02030504050205020304" pitchFamily="18" charset="0"/>
            </a:endParaRPr>
          </a:p>
        </p:txBody>
      </p:sp>
      <p:sp>
        <p:nvSpPr>
          <p:cNvPr id="44" name="TextBox 43"/>
          <p:cNvSpPr txBox="1"/>
          <p:nvPr/>
        </p:nvSpPr>
        <p:spPr>
          <a:xfrm>
            <a:off x="6522539" y="1842388"/>
            <a:ext cx="369887" cy="646331"/>
          </a:xfrm>
          <a:prstGeom prst="rect">
            <a:avLst/>
          </a:prstGeom>
          <a:noFill/>
        </p:spPr>
        <p:txBody>
          <a:bodyPr wrap="square" rtlCol="0">
            <a:spAutoFit/>
          </a:bodyPr>
          <a:lstStyle/>
          <a:p>
            <a:r>
              <a:rPr lang="en-US" sz="3600" b="1" dirty="0" smtClean="0">
                <a:solidFill>
                  <a:schemeClr val="accent4">
                    <a:lumMod val="40000"/>
                    <a:lumOff val="60000"/>
                  </a:schemeClr>
                </a:solidFill>
                <a:latin typeface="Centaur" panose="02030504050205020304" pitchFamily="18" charset="0"/>
              </a:rPr>
              <a:t>…</a:t>
            </a:r>
            <a:endParaRPr lang="en-US" sz="3600" b="1" dirty="0">
              <a:solidFill>
                <a:schemeClr val="accent4">
                  <a:lumMod val="40000"/>
                  <a:lumOff val="60000"/>
                </a:schemeClr>
              </a:solidFill>
              <a:latin typeface="Centaur" panose="02030504050205020304" pitchFamily="18" charset="0"/>
            </a:endParaRPr>
          </a:p>
        </p:txBody>
      </p:sp>
      <p:sp>
        <p:nvSpPr>
          <p:cNvPr id="56" name="TextBox 55"/>
          <p:cNvSpPr txBox="1"/>
          <p:nvPr/>
        </p:nvSpPr>
        <p:spPr>
          <a:xfrm>
            <a:off x="4417771" y="1856893"/>
            <a:ext cx="369887" cy="646331"/>
          </a:xfrm>
          <a:prstGeom prst="rect">
            <a:avLst/>
          </a:prstGeom>
          <a:noFill/>
        </p:spPr>
        <p:txBody>
          <a:bodyPr wrap="square" rtlCol="0">
            <a:spAutoFit/>
          </a:bodyPr>
          <a:lstStyle/>
          <a:p>
            <a:r>
              <a:rPr lang="en-US" sz="3600" b="1" dirty="0" smtClean="0">
                <a:solidFill>
                  <a:schemeClr val="accent4">
                    <a:lumMod val="40000"/>
                    <a:lumOff val="60000"/>
                  </a:schemeClr>
                </a:solidFill>
                <a:latin typeface="Centaur" panose="02030504050205020304" pitchFamily="18" charset="0"/>
              </a:rPr>
              <a:t>…</a:t>
            </a:r>
            <a:endParaRPr lang="en-US" sz="3600" b="1" dirty="0">
              <a:solidFill>
                <a:schemeClr val="accent4">
                  <a:lumMod val="40000"/>
                  <a:lumOff val="60000"/>
                </a:schemeClr>
              </a:solidFill>
              <a:latin typeface="Centaur" panose="02030504050205020304" pitchFamily="18" charset="0"/>
            </a:endParaRPr>
          </a:p>
        </p:txBody>
      </p:sp>
      <p:sp>
        <p:nvSpPr>
          <p:cNvPr id="54" name="TextBox 53"/>
          <p:cNvSpPr txBox="1"/>
          <p:nvPr/>
        </p:nvSpPr>
        <p:spPr>
          <a:xfrm>
            <a:off x="6792577" y="5468019"/>
            <a:ext cx="5089503" cy="1200329"/>
          </a:xfrm>
          <a:prstGeom prst="rect">
            <a:avLst/>
          </a:prstGeom>
          <a:noFill/>
        </p:spPr>
        <p:txBody>
          <a:bodyPr wrap="square" rtlCol="0">
            <a:spAutoFit/>
          </a:bodyPr>
          <a:lstStyle/>
          <a:p>
            <a:pPr algn="ctr"/>
            <a:r>
              <a:rPr lang="en-US" sz="1600" b="1" dirty="0" smtClean="0">
                <a:solidFill>
                  <a:srgbClr val="00B050"/>
                </a:solidFill>
                <a:latin typeface="Centaur" panose="02030504050205020304" pitchFamily="18" charset="0"/>
              </a:rPr>
              <a:t>Infinity </a:t>
            </a:r>
            <a:r>
              <a:rPr lang="en-US" sz="2400" b="1" dirty="0" smtClean="0">
                <a:solidFill>
                  <a:srgbClr val="00B050"/>
                </a:solidFill>
                <a:latin typeface="Centaur" panose="02030504050205020304" pitchFamily="18" charset="0"/>
              </a:rPr>
              <a:t>∞</a:t>
            </a:r>
            <a:r>
              <a:rPr lang="en-US" sz="1600" b="1" dirty="0" smtClean="0">
                <a:solidFill>
                  <a:srgbClr val="00B050"/>
                </a:solidFill>
                <a:latin typeface="Centaur" panose="02030504050205020304" pitchFamily="18" charset="0"/>
              </a:rPr>
              <a:t> </a:t>
            </a:r>
            <a:endParaRPr lang="en-US" sz="1600" dirty="0" smtClean="0">
              <a:solidFill>
                <a:srgbClr val="00B050"/>
              </a:solidFill>
              <a:latin typeface="Centaur" panose="02030504050205020304" pitchFamily="18" charset="0"/>
            </a:endParaRPr>
          </a:p>
          <a:p>
            <a:pPr algn="ctr"/>
            <a:r>
              <a:rPr lang="en-US" sz="1600" dirty="0" smtClean="0">
                <a:solidFill>
                  <a:srgbClr val="00B050"/>
                </a:solidFill>
                <a:latin typeface="Centaur" panose="02030504050205020304" pitchFamily="18" charset="0"/>
              </a:rPr>
              <a:t>the concept of numbers that cannot be counted – it is always more (or less for negative infinity) than the highest (or lowest) number, a value without limit </a:t>
            </a:r>
            <a:endParaRPr lang="en-US" sz="1600" dirty="0">
              <a:solidFill>
                <a:srgbClr val="00B050"/>
              </a:solidFill>
              <a:latin typeface="Centaur" panose="02030504050205020304" pitchFamily="18" charset="0"/>
            </a:endParaRPr>
          </a:p>
        </p:txBody>
      </p:sp>
      <p:sp>
        <p:nvSpPr>
          <p:cNvPr id="61" name="TextBox 60"/>
          <p:cNvSpPr txBox="1"/>
          <p:nvPr/>
        </p:nvSpPr>
        <p:spPr>
          <a:xfrm>
            <a:off x="135993" y="5528939"/>
            <a:ext cx="2515399" cy="584775"/>
          </a:xfrm>
          <a:prstGeom prst="rect">
            <a:avLst/>
          </a:prstGeom>
          <a:noFill/>
        </p:spPr>
        <p:txBody>
          <a:bodyPr wrap="square" rtlCol="0">
            <a:spAutoFit/>
          </a:bodyPr>
          <a:lstStyle/>
          <a:p>
            <a:pPr algn="ctr"/>
            <a:r>
              <a:rPr lang="en-US" sz="1600" b="1" dirty="0" smtClean="0">
                <a:solidFill>
                  <a:srgbClr val="00B050"/>
                </a:solidFill>
                <a:latin typeface="Centaur" panose="02030504050205020304" pitchFamily="18" charset="0"/>
              </a:rPr>
              <a:t>Positive Integer</a:t>
            </a:r>
          </a:p>
          <a:p>
            <a:pPr algn="ctr"/>
            <a:r>
              <a:rPr lang="en-US" sz="1600" dirty="0" smtClean="0">
                <a:solidFill>
                  <a:srgbClr val="00B050"/>
                </a:solidFill>
                <a:latin typeface="Centaur" panose="02030504050205020304" pitchFamily="18" charset="0"/>
              </a:rPr>
              <a:t>an integer greater than 0</a:t>
            </a:r>
            <a:endParaRPr lang="en-US" sz="1600" dirty="0">
              <a:solidFill>
                <a:srgbClr val="00B050"/>
              </a:solidFill>
              <a:latin typeface="Centaur" panose="02030504050205020304" pitchFamily="18" charset="0"/>
            </a:endParaRPr>
          </a:p>
        </p:txBody>
      </p:sp>
      <p:sp>
        <p:nvSpPr>
          <p:cNvPr id="63" name="TextBox 62"/>
          <p:cNvSpPr txBox="1"/>
          <p:nvPr/>
        </p:nvSpPr>
        <p:spPr>
          <a:xfrm>
            <a:off x="135993" y="6273225"/>
            <a:ext cx="2515399" cy="584775"/>
          </a:xfrm>
          <a:prstGeom prst="rect">
            <a:avLst/>
          </a:prstGeom>
          <a:noFill/>
        </p:spPr>
        <p:txBody>
          <a:bodyPr wrap="square" rtlCol="0">
            <a:spAutoFit/>
          </a:bodyPr>
          <a:lstStyle/>
          <a:p>
            <a:pPr algn="ctr"/>
            <a:r>
              <a:rPr lang="en-US" sz="1600" b="1" dirty="0" smtClean="0">
                <a:solidFill>
                  <a:srgbClr val="00B050"/>
                </a:solidFill>
                <a:latin typeface="Centaur" panose="02030504050205020304" pitchFamily="18" charset="0"/>
              </a:rPr>
              <a:t>Negative Integer</a:t>
            </a:r>
          </a:p>
          <a:p>
            <a:pPr algn="ctr"/>
            <a:r>
              <a:rPr lang="en-US" sz="1600" dirty="0" smtClean="0">
                <a:solidFill>
                  <a:srgbClr val="00B050"/>
                </a:solidFill>
                <a:latin typeface="Centaur" panose="02030504050205020304" pitchFamily="18" charset="0"/>
              </a:rPr>
              <a:t>an integer less than 0</a:t>
            </a:r>
            <a:endParaRPr lang="en-US" sz="1600" dirty="0">
              <a:solidFill>
                <a:srgbClr val="00B050"/>
              </a:solidFill>
              <a:latin typeface="Centaur" panose="02030504050205020304" pitchFamily="18" charset="0"/>
            </a:endParaRPr>
          </a:p>
        </p:txBody>
      </p:sp>
      <p:sp>
        <p:nvSpPr>
          <p:cNvPr id="67" name="TextBox 66"/>
          <p:cNvSpPr txBox="1"/>
          <p:nvPr/>
        </p:nvSpPr>
        <p:spPr>
          <a:xfrm>
            <a:off x="3101629" y="5529575"/>
            <a:ext cx="3330553" cy="830997"/>
          </a:xfrm>
          <a:prstGeom prst="rect">
            <a:avLst/>
          </a:prstGeom>
          <a:noFill/>
        </p:spPr>
        <p:txBody>
          <a:bodyPr wrap="square" rtlCol="0">
            <a:spAutoFit/>
          </a:bodyPr>
          <a:lstStyle/>
          <a:p>
            <a:pPr algn="ctr"/>
            <a:r>
              <a:rPr lang="en-US" sz="1600" b="1" dirty="0" smtClean="0">
                <a:solidFill>
                  <a:srgbClr val="00B050"/>
                </a:solidFill>
                <a:latin typeface="Centaur" panose="02030504050205020304" pitchFamily="18" charset="0"/>
              </a:rPr>
              <a:t>Origin</a:t>
            </a:r>
          </a:p>
          <a:p>
            <a:pPr algn="ctr"/>
            <a:r>
              <a:rPr lang="en-US" sz="1600" dirty="0" smtClean="0">
                <a:solidFill>
                  <a:srgbClr val="00B050"/>
                </a:solidFill>
                <a:latin typeface="Centaur" panose="02030504050205020304" pitchFamily="18" charset="0"/>
              </a:rPr>
              <a:t>The location that separates positive and negative values on a number line or plane.</a:t>
            </a:r>
            <a:endParaRPr lang="en-US" sz="1600" dirty="0">
              <a:solidFill>
                <a:srgbClr val="00B050"/>
              </a:solidFill>
              <a:latin typeface="Centaur" panose="02030504050205020304" pitchFamily="18" charset="0"/>
            </a:endParaRPr>
          </a:p>
        </p:txBody>
      </p:sp>
      <p:grpSp>
        <p:nvGrpSpPr>
          <p:cNvPr id="72" name="Group 71"/>
          <p:cNvGrpSpPr/>
          <p:nvPr/>
        </p:nvGrpSpPr>
        <p:grpSpPr>
          <a:xfrm>
            <a:off x="5778570" y="2177305"/>
            <a:ext cx="299905" cy="418225"/>
            <a:chOff x="6122192" y="2537551"/>
            <a:chExt cx="316708" cy="605541"/>
          </a:xfrm>
        </p:grpSpPr>
        <p:sp>
          <p:nvSpPr>
            <p:cNvPr id="73" name="Right Brace 72"/>
            <p:cNvSpPr/>
            <p:nvPr/>
          </p:nvSpPr>
          <p:spPr>
            <a:xfrm rot="5400000">
              <a:off x="5977775" y="2685993"/>
              <a:ext cx="605541" cy="308658"/>
            </a:xfrm>
            <a:prstGeom prst="rightBrace">
              <a:avLst/>
            </a:prstGeom>
            <a:ln w="762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entaur" panose="02030504050205020304" pitchFamily="18" charset="0"/>
              </a:endParaRPr>
            </a:p>
          </p:txBody>
        </p:sp>
        <p:sp>
          <p:nvSpPr>
            <p:cNvPr id="74" name="Rectangle 73"/>
            <p:cNvSpPr/>
            <p:nvPr/>
          </p:nvSpPr>
          <p:spPr>
            <a:xfrm>
              <a:off x="6122192" y="2543264"/>
              <a:ext cx="316708" cy="290423"/>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aur" panose="02030504050205020304" pitchFamily="18" charset="0"/>
              </a:endParaRPr>
            </a:p>
          </p:txBody>
        </p:sp>
      </p:grpSp>
      <p:sp>
        <p:nvSpPr>
          <p:cNvPr id="3" name="Rectangle 2"/>
          <p:cNvSpPr/>
          <p:nvPr/>
        </p:nvSpPr>
        <p:spPr>
          <a:xfrm>
            <a:off x="428279" y="5528939"/>
            <a:ext cx="11339405" cy="1329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8434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12601"/>
            <a:ext cx="10515600" cy="1325563"/>
          </a:xfrm>
        </p:spPr>
        <p:txBody>
          <a:bodyPr/>
          <a:lstStyle/>
          <a:p>
            <a:r>
              <a:rPr lang="en-US" dirty="0" smtClean="0">
                <a:hlinkClick r:id="" action="ppaction://hlinkshowjump?jump=firstslide"/>
              </a:rPr>
              <a:t>Plotting Integers</a:t>
            </a:r>
            <a:r>
              <a:rPr lang="en-US" dirty="0" smtClean="0"/>
              <a:t> Horizontal</a:t>
            </a:r>
            <a:endParaRPr lang="en-US" dirty="0"/>
          </a:p>
        </p:txBody>
      </p:sp>
      <p:pic>
        <p:nvPicPr>
          <p:cNvPr id="4" name="Picture 3"/>
          <p:cNvPicPr>
            <a:picLocks noChangeAspect="1"/>
          </p:cNvPicPr>
          <p:nvPr/>
        </p:nvPicPr>
        <p:blipFill>
          <a:blip r:embed="rId3"/>
          <a:stretch>
            <a:fillRect/>
          </a:stretch>
        </p:blipFill>
        <p:spPr>
          <a:xfrm>
            <a:off x="830041" y="3106115"/>
            <a:ext cx="10215784" cy="1062037"/>
          </a:xfrm>
          <a:prstGeom prst="rect">
            <a:avLst/>
          </a:prstGeom>
        </p:spPr>
      </p:pic>
      <p:cxnSp>
        <p:nvCxnSpPr>
          <p:cNvPr id="34" name="Straight Connector 33"/>
          <p:cNvCxnSpPr/>
          <p:nvPr/>
        </p:nvCxnSpPr>
        <p:spPr>
          <a:xfrm>
            <a:off x="5757187" y="2394845"/>
            <a:ext cx="0" cy="1349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739488" y="4025835"/>
            <a:ext cx="1879600" cy="369332"/>
          </a:xfrm>
          <a:prstGeom prst="rect">
            <a:avLst/>
          </a:prstGeom>
          <a:noFill/>
        </p:spPr>
        <p:txBody>
          <a:bodyPr wrap="square" rtlCol="0">
            <a:spAutoFit/>
          </a:bodyPr>
          <a:lstStyle/>
          <a:p>
            <a:r>
              <a:rPr lang="en-US" dirty="0" smtClean="0"/>
              <a:t>Negative Integers</a:t>
            </a:r>
            <a:endParaRPr lang="en-US" dirty="0"/>
          </a:p>
        </p:txBody>
      </p:sp>
      <p:sp>
        <p:nvSpPr>
          <p:cNvPr id="40" name="TextBox 39"/>
          <p:cNvSpPr txBox="1"/>
          <p:nvPr/>
        </p:nvSpPr>
        <p:spPr>
          <a:xfrm>
            <a:off x="8260449" y="4025835"/>
            <a:ext cx="1879600" cy="369332"/>
          </a:xfrm>
          <a:prstGeom prst="rect">
            <a:avLst/>
          </a:prstGeom>
          <a:noFill/>
        </p:spPr>
        <p:txBody>
          <a:bodyPr wrap="square" rtlCol="0">
            <a:spAutoFit/>
          </a:bodyPr>
          <a:lstStyle/>
          <a:p>
            <a:r>
              <a:rPr lang="en-US" dirty="0" smtClean="0"/>
              <a:t>Positive Integers</a:t>
            </a:r>
            <a:endParaRPr lang="en-US" dirty="0"/>
          </a:p>
        </p:txBody>
      </p:sp>
      <p:sp>
        <p:nvSpPr>
          <p:cNvPr id="41" name="TextBox 40"/>
          <p:cNvSpPr txBox="1"/>
          <p:nvPr/>
        </p:nvSpPr>
        <p:spPr>
          <a:xfrm>
            <a:off x="5139762" y="4010775"/>
            <a:ext cx="974042" cy="646331"/>
          </a:xfrm>
          <a:prstGeom prst="rect">
            <a:avLst/>
          </a:prstGeom>
          <a:noFill/>
        </p:spPr>
        <p:txBody>
          <a:bodyPr wrap="square" rtlCol="0">
            <a:spAutoFit/>
          </a:bodyPr>
          <a:lstStyle/>
          <a:p>
            <a:pPr algn="ctr"/>
            <a:r>
              <a:rPr lang="en-US" dirty="0" smtClean="0"/>
              <a:t>Zero</a:t>
            </a:r>
          </a:p>
          <a:p>
            <a:pPr algn="ctr"/>
            <a:r>
              <a:rPr lang="en-US" dirty="0" smtClean="0"/>
              <a:t>(Origin)</a:t>
            </a:r>
            <a:endParaRPr lang="en-US" dirty="0"/>
          </a:p>
        </p:txBody>
      </p:sp>
      <p:sp>
        <p:nvSpPr>
          <p:cNvPr id="66" name="TextBox 65"/>
          <p:cNvSpPr txBox="1"/>
          <p:nvPr/>
        </p:nvSpPr>
        <p:spPr>
          <a:xfrm>
            <a:off x="596900" y="1031898"/>
            <a:ext cx="10287000" cy="2031325"/>
          </a:xfrm>
          <a:prstGeom prst="rect">
            <a:avLst/>
          </a:prstGeom>
          <a:noFill/>
        </p:spPr>
        <p:txBody>
          <a:bodyPr wrap="square" rtlCol="0">
            <a:spAutoFit/>
          </a:bodyPr>
          <a:lstStyle/>
          <a:p>
            <a:r>
              <a:rPr lang="en-US" dirty="0" smtClean="0"/>
              <a:t>We can represent values on a number line by plotting points. Plotting a point means to put a mark at the location of the desired value.</a:t>
            </a:r>
          </a:p>
          <a:p>
            <a:endParaRPr lang="en-US" dirty="0" smtClean="0"/>
          </a:p>
          <a:p>
            <a:r>
              <a:rPr lang="en-US" dirty="0" smtClean="0"/>
              <a:t>Negative values are plotted to the left of zero and positive values are plotted to the right of zero.</a:t>
            </a:r>
          </a:p>
          <a:p>
            <a:endParaRPr lang="en-US" dirty="0"/>
          </a:p>
          <a:p>
            <a:r>
              <a:rPr lang="en-US" dirty="0" smtClean="0"/>
              <a:t>To plot -5 we put a dot above the -5 on the number line. We can label that point by writing a capital letter near the dot. We label the plot so that we can refer to the location and value easily.</a:t>
            </a:r>
            <a:endParaRPr lang="en-US" dirty="0"/>
          </a:p>
        </p:txBody>
      </p:sp>
      <p:sp>
        <p:nvSpPr>
          <p:cNvPr id="54" name="TextBox 53"/>
          <p:cNvSpPr txBox="1"/>
          <p:nvPr/>
        </p:nvSpPr>
        <p:spPr>
          <a:xfrm>
            <a:off x="3241788" y="5473801"/>
            <a:ext cx="2515399" cy="830997"/>
          </a:xfrm>
          <a:prstGeom prst="rect">
            <a:avLst/>
          </a:prstGeom>
          <a:noFill/>
        </p:spPr>
        <p:txBody>
          <a:bodyPr wrap="square" rtlCol="0">
            <a:spAutoFit/>
          </a:bodyPr>
          <a:lstStyle/>
          <a:p>
            <a:pPr algn="ctr"/>
            <a:r>
              <a:rPr lang="en-US" sz="1600" b="1" dirty="0" smtClean="0">
                <a:solidFill>
                  <a:srgbClr val="00B050"/>
                </a:solidFill>
              </a:rPr>
              <a:t>Plot</a:t>
            </a:r>
          </a:p>
          <a:p>
            <a:pPr algn="ctr"/>
            <a:r>
              <a:rPr lang="en-US" sz="1600" dirty="0" smtClean="0">
                <a:solidFill>
                  <a:srgbClr val="00B050"/>
                </a:solidFill>
              </a:rPr>
              <a:t>To mark a location on a number line or plain</a:t>
            </a:r>
            <a:endParaRPr lang="en-US" sz="1600" dirty="0">
              <a:solidFill>
                <a:srgbClr val="00B050"/>
              </a:solidFill>
            </a:endParaRPr>
          </a:p>
        </p:txBody>
      </p:sp>
      <p:sp>
        <p:nvSpPr>
          <p:cNvPr id="55" name="TextBox 54"/>
          <p:cNvSpPr txBox="1"/>
          <p:nvPr/>
        </p:nvSpPr>
        <p:spPr>
          <a:xfrm>
            <a:off x="8335348" y="5473799"/>
            <a:ext cx="2988769" cy="830997"/>
          </a:xfrm>
          <a:prstGeom prst="rect">
            <a:avLst/>
          </a:prstGeom>
          <a:noFill/>
        </p:spPr>
        <p:txBody>
          <a:bodyPr wrap="square" rtlCol="0">
            <a:spAutoFit/>
          </a:bodyPr>
          <a:lstStyle/>
          <a:p>
            <a:pPr algn="ctr"/>
            <a:r>
              <a:rPr lang="en-US" sz="1600" b="1" dirty="0" smtClean="0">
                <a:solidFill>
                  <a:srgbClr val="00B050"/>
                </a:solidFill>
              </a:rPr>
              <a:t>Label</a:t>
            </a:r>
          </a:p>
          <a:p>
            <a:pPr algn="ctr"/>
            <a:r>
              <a:rPr lang="en-US" sz="1600" dirty="0" smtClean="0">
                <a:solidFill>
                  <a:srgbClr val="00B050"/>
                </a:solidFill>
              </a:rPr>
              <a:t>A letter or name used to designate a plot point or object</a:t>
            </a:r>
            <a:endParaRPr lang="en-US" sz="1600" dirty="0">
              <a:solidFill>
                <a:srgbClr val="00B050"/>
              </a:solidFill>
            </a:endParaRPr>
          </a:p>
        </p:txBody>
      </p:sp>
      <p:sp>
        <p:nvSpPr>
          <p:cNvPr id="57" name="TextBox 56"/>
          <p:cNvSpPr txBox="1"/>
          <p:nvPr/>
        </p:nvSpPr>
        <p:spPr>
          <a:xfrm>
            <a:off x="5819949" y="5503442"/>
            <a:ext cx="2515399" cy="830997"/>
          </a:xfrm>
          <a:prstGeom prst="rect">
            <a:avLst/>
          </a:prstGeom>
          <a:noFill/>
        </p:spPr>
        <p:txBody>
          <a:bodyPr wrap="square" rtlCol="0">
            <a:spAutoFit/>
          </a:bodyPr>
          <a:lstStyle/>
          <a:p>
            <a:pPr algn="ctr"/>
            <a:r>
              <a:rPr lang="en-US" sz="1600" b="1" dirty="0" smtClean="0">
                <a:solidFill>
                  <a:srgbClr val="00B050"/>
                </a:solidFill>
              </a:rPr>
              <a:t>Plot Point</a:t>
            </a:r>
          </a:p>
          <a:p>
            <a:pPr algn="ctr"/>
            <a:r>
              <a:rPr lang="en-US" sz="1600" dirty="0" smtClean="0">
                <a:solidFill>
                  <a:srgbClr val="00B050"/>
                </a:solidFill>
              </a:rPr>
              <a:t>The marked (plotted) </a:t>
            </a:r>
            <a:r>
              <a:rPr lang="en-US" sz="1600" dirty="0">
                <a:solidFill>
                  <a:srgbClr val="00B050"/>
                </a:solidFill>
              </a:rPr>
              <a:t>location</a:t>
            </a:r>
          </a:p>
        </p:txBody>
      </p:sp>
      <p:sp>
        <p:nvSpPr>
          <p:cNvPr id="3" name="Oval 2"/>
          <p:cNvSpPr/>
          <p:nvPr/>
        </p:nvSpPr>
        <p:spPr>
          <a:xfrm>
            <a:off x="3544766" y="3504365"/>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610845" y="3180266"/>
            <a:ext cx="178594" cy="369332"/>
          </a:xfrm>
          <a:prstGeom prst="rect">
            <a:avLst/>
          </a:prstGeom>
          <a:noFill/>
        </p:spPr>
        <p:txBody>
          <a:bodyPr wrap="square" rtlCol="0">
            <a:spAutoFit/>
          </a:bodyPr>
          <a:lstStyle/>
          <a:p>
            <a:r>
              <a:rPr lang="en-US" dirty="0" smtClean="0"/>
              <a:t>P</a:t>
            </a:r>
            <a:endParaRPr lang="en-US" dirty="0"/>
          </a:p>
        </p:txBody>
      </p:sp>
      <p:sp>
        <p:nvSpPr>
          <p:cNvPr id="18" name="Oval 17"/>
          <p:cNvSpPr/>
          <p:nvPr/>
        </p:nvSpPr>
        <p:spPr>
          <a:xfrm>
            <a:off x="6872977" y="3495163"/>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005134" y="3151238"/>
            <a:ext cx="208546" cy="369332"/>
          </a:xfrm>
          <a:prstGeom prst="rect">
            <a:avLst/>
          </a:prstGeom>
          <a:noFill/>
        </p:spPr>
        <p:txBody>
          <a:bodyPr wrap="square" rtlCol="0">
            <a:spAutoFit/>
          </a:bodyPr>
          <a:lstStyle/>
          <a:p>
            <a:r>
              <a:rPr lang="en-US" dirty="0" smtClean="0"/>
              <a:t>R</a:t>
            </a:r>
            <a:endParaRPr lang="en-US" dirty="0"/>
          </a:p>
        </p:txBody>
      </p:sp>
      <p:sp>
        <p:nvSpPr>
          <p:cNvPr id="20" name="TextBox 19"/>
          <p:cNvSpPr txBox="1"/>
          <p:nvPr/>
        </p:nvSpPr>
        <p:spPr>
          <a:xfrm>
            <a:off x="596900" y="4561169"/>
            <a:ext cx="10287000" cy="615553"/>
          </a:xfrm>
          <a:prstGeom prst="rect">
            <a:avLst/>
          </a:prstGeom>
          <a:noFill/>
        </p:spPr>
        <p:txBody>
          <a:bodyPr wrap="square" rtlCol="0">
            <a:spAutoFit/>
          </a:bodyPr>
          <a:lstStyle/>
          <a:p>
            <a:r>
              <a:rPr lang="en-US" sz="1600" dirty="0" smtClean="0"/>
              <a:t>The values -5 and 3 are plotted. They are </a:t>
            </a:r>
            <a:r>
              <a:rPr lang="en-US" dirty="0" smtClean="0"/>
              <a:t>labeled</a:t>
            </a:r>
            <a:r>
              <a:rPr lang="en-US" sz="1600" dirty="0" smtClean="0"/>
              <a:t> P and R. We can say that P is to the left of R. R is to the right of the origin. P is negative. R is positive.</a:t>
            </a:r>
            <a:endParaRPr lang="en-US" sz="1600" dirty="0"/>
          </a:p>
        </p:txBody>
      </p:sp>
      <p:sp>
        <p:nvSpPr>
          <p:cNvPr id="17" name="TextBox 16"/>
          <p:cNvSpPr txBox="1"/>
          <p:nvPr/>
        </p:nvSpPr>
        <p:spPr>
          <a:xfrm>
            <a:off x="663627" y="5473800"/>
            <a:ext cx="2515399" cy="830997"/>
          </a:xfrm>
          <a:prstGeom prst="rect">
            <a:avLst/>
          </a:prstGeom>
          <a:noFill/>
        </p:spPr>
        <p:txBody>
          <a:bodyPr wrap="square" rtlCol="0">
            <a:spAutoFit/>
          </a:bodyPr>
          <a:lstStyle/>
          <a:p>
            <a:pPr algn="ctr"/>
            <a:r>
              <a:rPr lang="en-US" sz="1600" b="1" dirty="0" smtClean="0">
                <a:solidFill>
                  <a:srgbClr val="00B050"/>
                </a:solidFill>
              </a:rPr>
              <a:t>Horizontal</a:t>
            </a:r>
          </a:p>
          <a:p>
            <a:pPr algn="ctr"/>
            <a:r>
              <a:rPr lang="en-US" sz="1600" dirty="0" smtClean="0">
                <a:solidFill>
                  <a:srgbClr val="00B050"/>
                </a:solidFill>
              </a:rPr>
              <a:t>Left to right – along the horizon – sideways </a:t>
            </a:r>
            <a:endParaRPr lang="en-US" sz="1600" dirty="0">
              <a:solidFill>
                <a:srgbClr val="00B050"/>
              </a:solidFill>
            </a:endParaRPr>
          </a:p>
        </p:txBody>
      </p:sp>
    </p:spTree>
    <p:extLst>
      <p:ext uri="{BB962C8B-B14F-4D97-AF65-F5344CB8AC3E}">
        <p14:creationId xmlns:p14="http://schemas.microsoft.com/office/powerpoint/2010/main" val="466503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1756944" y="2232227"/>
            <a:ext cx="1174871" cy="2471018"/>
          </a:xfrm>
          <a:prstGeom prst="rect">
            <a:avLst/>
          </a:prstGeom>
        </p:spPr>
      </p:pic>
      <p:pic>
        <p:nvPicPr>
          <p:cNvPr id="10" name="Picture 9"/>
          <p:cNvPicPr>
            <a:picLocks noChangeAspect="1"/>
          </p:cNvPicPr>
          <p:nvPr/>
        </p:nvPicPr>
        <p:blipFill>
          <a:blip r:embed="rId4"/>
          <a:stretch>
            <a:fillRect/>
          </a:stretch>
        </p:blipFill>
        <p:spPr>
          <a:xfrm>
            <a:off x="4301618" y="2277781"/>
            <a:ext cx="4000244" cy="2543633"/>
          </a:xfrm>
          <a:prstGeom prst="rect">
            <a:avLst/>
          </a:prstGeom>
        </p:spPr>
      </p:pic>
      <p:pic>
        <p:nvPicPr>
          <p:cNvPr id="7" name="Picture 6"/>
          <p:cNvPicPr>
            <a:picLocks noChangeAspect="1"/>
          </p:cNvPicPr>
          <p:nvPr/>
        </p:nvPicPr>
        <p:blipFill>
          <a:blip r:embed="rId5"/>
          <a:stretch>
            <a:fillRect/>
          </a:stretch>
        </p:blipFill>
        <p:spPr>
          <a:xfrm>
            <a:off x="9599471" y="572393"/>
            <a:ext cx="533400" cy="5954410"/>
          </a:xfrm>
          <a:prstGeom prst="rect">
            <a:avLst/>
          </a:prstGeom>
        </p:spPr>
      </p:pic>
      <p:sp>
        <p:nvSpPr>
          <p:cNvPr id="2" name="Title 1"/>
          <p:cNvSpPr>
            <a:spLocks noGrp="1"/>
          </p:cNvSpPr>
          <p:nvPr>
            <p:ph type="title"/>
          </p:nvPr>
        </p:nvSpPr>
        <p:spPr>
          <a:xfrm>
            <a:off x="596900" y="-12601"/>
            <a:ext cx="10515600" cy="1325563"/>
          </a:xfrm>
        </p:spPr>
        <p:txBody>
          <a:bodyPr/>
          <a:lstStyle/>
          <a:p>
            <a:r>
              <a:rPr lang="en-US" dirty="0" smtClean="0">
                <a:hlinkClick r:id="" action="ppaction://hlinkshowjump?jump=firstslide"/>
              </a:rPr>
              <a:t>Plotting Integers</a:t>
            </a:r>
            <a:r>
              <a:rPr lang="en-US" dirty="0" smtClean="0"/>
              <a:t> Vertical</a:t>
            </a:r>
            <a:endParaRPr lang="en-US" dirty="0"/>
          </a:p>
        </p:txBody>
      </p:sp>
      <p:cxnSp>
        <p:nvCxnSpPr>
          <p:cNvPr id="34" name="Straight Connector 33"/>
          <p:cNvCxnSpPr/>
          <p:nvPr/>
        </p:nvCxnSpPr>
        <p:spPr>
          <a:xfrm>
            <a:off x="5757187" y="2394845"/>
            <a:ext cx="0" cy="1349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0160927" y="4983532"/>
            <a:ext cx="1879600" cy="369332"/>
          </a:xfrm>
          <a:prstGeom prst="rect">
            <a:avLst/>
          </a:prstGeom>
          <a:noFill/>
        </p:spPr>
        <p:txBody>
          <a:bodyPr wrap="square" rtlCol="0">
            <a:spAutoFit/>
          </a:bodyPr>
          <a:lstStyle/>
          <a:p>
            <a:r>
              <a:rPr lang="en-US" dirty="0" smtClean="0"/>
              <a:t>Negative Integers</a:t>
            </a:r>
            <a:endParaRPr lang="en-US" dirty="0"/>
          </a:p>
        </p:txBody>
      </p:sp>
      <p:sp>
        <p:nvSpPr>
          <p:cNvPr id="40" name="TextBox 39"/>
          <p:cNvSpPr txBox="1"/>
          <p:nvPr/>
        </p:nvSpPr>
        <p:spPr>
          <a:xfrm>
            <a:off x="10172700" y="1805880"/>
            <a:ext cx="1879600" cy="369332"/>
          </a:xfrm>
          <a:prstGeom prst="rect">
            <a:avLst/>
          </a:prstGeom>
          <a:noFill/>
        </p:spPr>
        <p:txBody>
          <a:bodyPr wrap="square" rtlCol="0">
            <a:spAutoFit/>
          </a:bodyPr>
          <a:lstStyle/>
          <a:p>
            <a:r>
              <a:rPr lang="en-US" dirty="0" smtClean="0"/>
              <a:t>Positive Integers</a:t>
            </a:r>
            <a:endParaRPr lang="en-US" dirty="0"/>
          </a:p>
        </p:txBody>
      </p:sp>
      <p:sp>
        <p:nvSpPr>
          <p:cNvPr id="41" name="TextBox 40"/>
          <p:cNvSpPr txBox="1"/>
          <p:nvPr/>
        </p:nvSpPr>
        <p:spPr>
          <a:xfrm>
            <a:off x="8838127" y="3240058"/>
            <a:ext cx="974042" cy="646331"/>
          </a:xfrm>
          <a:prstGeom prst="rect">
            <a:avLst/>
          </a:prstGeom>
          <a:noFill/>
        </p:spPr>
        <p:txBody>
          <a:bodyPr wrap="square" rtlCol="0">
            <a:spAutoFit/>
          </a:bodyPr>
          <a:lstStyle/>
          <a:p>
            <a:pPr algn="r"/>
            <a:r>
              <a:rPr lang="en-US" dirty="0" smtClean="0"/>
              <a:t>Zero</a:t>
            </a:r>
          </a:p>
          <a:p>
            <a:pPr algn="r"/>
            <a:r>
              <a:rPr lang="en-US" dirty="0" smtClean="0"/>
              <a:t>(Origin)</a:t>
            </a:r>
            <a:endParaRPr lang="en-US" dirty="0"/>
          </a:p>
        </p:txBody>
      </p:sp>
      <p:sp>
        <p:nvSpPr>
          <p:cNvPr id="66" name="TextBox 65"/>
          <p:cNvSpPr txBox="1"/>
          <p:nvPr/>
        </p:nvSpPr>
        <p:spPr>
          <a:xfrm>
            <a:off x="596900" y="1031898"/>
            <a:ext cx="8022942" cy="1200329"/>
          </a:xfrm>
          <a:prstGeom prst="rect">
            <a:avLst/>
          </a:prstGeom>
          <a:noFill/>
        </p:spPr>
        <p:txBody>
          <a:bodyPr wrap="square" rtlCol="0">
            <a:spAutoFit/>
          </a:bodyPr>
          <a:lstStyle/>
          <a:p>
            <a:r>
              <a:rPr lang="en-US" dirty="0" smtClean="0"/>
              <a:t>Number lines can be vertical (up and down) as well as horizontal (left to right). Temperature and elevation (height) are often shown with a vertical number line. </a:t>
            </a:r>
          </a:p>
          <a:p>
            <a:endParaRPr lang="en-US" dirty="0" smtClean="0"/>
          </a:p>
          <a:p>
            <a:r>
              <a:rPr lang="en-US" dirty="0" smtClean="0"/>
              <a:t>Negative values are plotted below zero and positive values are plotted above zero.</a:t>
            </a:r>
          </a:p>
        </p:txBody>
      </p:sp>
      <p:sp>
        <p:nvSpPr>
          <p:cNvPr id="54" name="TextBox 53"/>
          <p:cNvSpPr txBox="1"/>
          <p:nvPr/>
        </p:nvSpPr>
        <p:spPr>
          <a:xfrm>
            <a:off x="3341474" y="5348217"/>
            <a:ext cx="2515399" cy="830997"/>
          </a:xfrm>
          <a:prstGeom prst="rect">
            <a:avLst/>
          </a:prstGeom>
          <a:noFill/>
        </p:spPr>
        <p:txBody>
          <a:bodyPr wrap="square" rtlCol="0">
            <a:spAutoFit/>
          </a:bodyPr>
          <a:lstStyle/>
          <a:p>
            <a:pPr algn="ctr"/>
            <a:r>
              <a:rPr lang="en-US" sz="1600" b="1" dirty="0" smtClean="0">
                <a:solidFill>
                  <a:srgbClr val="00B050"/>
                </a:solidFill>
              </a:rPr>
              <a:t>Elevation</a:t>
            </a:r>
          </a:p>
          <a:p>
            <a:pPr algn="ctr"/>
            <a:r>
              <a:rPr lang="en-US" sz="1600" dirty="0">
                <a:solidFill>
                  <a:srgbClr val="00B050"/>
                </a:solidFill>
              </a:rPr>
              <a:t>height above or below a fixed reference point</a:t>
            </a:r>
          </a:p>
        </p:txBody>
      </p:sp>
      <p:sp>
        <p:nvSpPr>
          <p:cNvPr id="3" name="Oval 2"/>
          <p:cNvSpPr/>
          <p:nvPr/>
        </p:nvSpPr>
        <p:spPr>
          <a:xfrm>
            <a:off x="9866171" y="4842673"/>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959693" y="4691417"/>
            <a:ext cx="240450" cy="369332"/>
          </a:xfrm>
          <a:prstGeom prst="rect">
            <a:avLst/>
          </a:prstGeom>
          <a:noFill/>
        </p:spPr>
        <p:txBody>
          <a:bodyPr wrap="square" rtlCol="0">
            <a:spAutoFit/>
          </a:bodyPr>
          <a:lstStyle/>
          <a:p>
            <a:r>
              <a:rPr lang="en-US" dirty="0" smtClean="0"/>
              <a:t>P</a:t>
            </a:r>
            <a:endParaRPr lang="en-US" dirty="0"/>
          </a:p>
        </p:txBody>
      </p:sp>
      <p:sp>
        <p:nvSpPr>
          <p:cNvPr id="18" name="Oval 17"/>
          <p:cNvSpPr/>
          <p:nvPr/>
        </p:nvSpPr>
        <p:spPr>
          <a:xfrm>
            <a:off x="9859440" y="2728201"/>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949933" y="2543535"/>
            <a:ext cx="259969" cy="369332"/>
          </a:xfrm>
          <a:prstGeom prst="rect">
            <a:avLst/>
          </a:prstGeom>
          <a:noFill/>
        </p:spPr>
        <p:txBody>
          <a:bodyPr wrap="square" rtlCol="0">
            <a:spAutoFit/>
          </a:bodyPr>
          <a:lstStyle/>
          <a:p>
            <a:r>
              <a:rPr lang="en-US" dirty="0" smtClean="0"/>
              <a:t>R</a:t>
            </a:r>
            <a:endParaRPr lang="en-US" dirty="0"/>
          </a:p>
        </p:txBody>
      </p:sp>
      <p:sp>
        <p:nvSpPr>
          <p:cNvPr id="20" name="TextBox 19"/>
          <p:cNvSpPr txBox="1"/>
          <p:nvPr/>
        </p:nvSpPr>
        <p:spPr>
          <a:xfrm>
            <a:off x="9050824" y="4662074"/>
            <a:ext cx="679146" cy="338554"/>
          </a:xfrm>
          <a:prstGeom prst="rect">
            <a:avLst/>
          </a:prstGeom>
          <a:noFill/>
        </p:spPr>
        <p:txBody>
          <a:bodyPr wrap="square" rtlCol="0">
            <a:spAutoFit/>
          </a:bodyPr>
          <a:lstStyle/>
          <a:p>
            <a:r>
              <a:rPr lang="en-US" sz="1600" dirty="0" smtClean="0"/>
              <a:t>P = -5</a:t>
            </a:r>
            <a:endParaRPr lang="en-US" sz="1600" dirty="0"/>
          </a:p>
        </p:txBody>
      </p:sp>
      <p:sp>
        <p:nvSpPr>
          <p:cNvPr id="17" name="TextBox 16"/>
          <p:cNvSpPr txBox="1"/>
          <p:nvPr/>
        </p:nvSpPr>
        <p:spPr>
          <a:xfrm>
            <a:off x="177270" y="5471327"/>
            <a:ext cx="2515399" cy="584775"/>
          </a:xfrm>
          <a:prstGeom prst="rect">
            <a:avLst/>
          </a:prstGeom>
          <a:noFill/>
        </p:spPr>
        <p:txBody>
          <a:bodyPr wrap="square" rtlCol="0">
            <a:spAutoFit/>
          </a:bodyPr>
          <a:lstStyle/>
          <a:p>
            <a:pPr algn="ctr"/>
            <a:r>
              <a:rPr lang="en-US" sz="1600" b="1" dirty="0" smtClean="0">
                <a:solidFill>
                  <a:srgbClr val="00B050"/>
                </a:solidFill>
              </a:rPr>
              <a:t>Vertical</a:t>
            </a:r>
          </a:p>
          <a:p>
            <a:pPr algn="ctr"/>
            <a:r>
              <a:rPr lang="en-US" sz="1600" dirty="0" smtClean="0">
                <a:solidFill>
                  <a:srgbClr val="00B050"/>
                </a:solidFill>
              </a:rPr>
              <a:t>Up and Down</a:t>
            </a:r>
            <a:endParaRPr lang="en-US" sz="1600" dirty="0">
              <a:solidFill>
                <a:srgbClr val="00B050"/>
              </a:solidFill>
            </a:endParaRPr>
          </a:p>
        </p:txBody>
      </p:sp>
      <p:sp>
        <p:nvSpPr>
          <p:cNvPr id="22" name="TextBox 21"/>
          <p:cNvSpPr txBox="1"/>
          <p:nvPr/>
        </p:nvSpPr>
        <p:spPr>
          <a:xfrm>
            <a:off x="9051338" y="2629392"/>
            <a:ext cx="678118" cy="338554"/>
          </a:xfrm>
          <a:prstGeom prst="rect">
            <a:avLst/>
          </a:prstGeom>
          <a:noFill/>
        </p:spPr>
        <p:txBody>
          <a:bodyPr wrap="square" rtlCol="0">
            <a:spAutoFit/>
          </a:bodyPr>
          <a:lstStyle/>
          <a:p>
            <a:r>
              <a:rPr lang="en-US" sz="1600" dirty="0" smtClean="0"/>
              <a:t>R = 3</a:t>
            </a:r>
            <a:endParaRPr lang="en-US" sz="1600" dirty="0"/>
          </a:p>
        </p:txBody>
      </p:sp>
      <p:sp>
        <p:nvSpPr>
          <p:cNvPr id="24" name="TextBox 23"/>
          <p:cNvSpPr txBox="1"/>
          <p:nvPr/>
        </p:nvSpPr>
        <p:spPr>
          <a:xfrm>
            <a:off x="7045185" y="5348217"/>
            <a:ext cx="2153050" cy="830997"/>
          </a:xfrm>
          <a:prstGeom prst="rect">
            <a:avLst/>
          </a:prstGeom>
          <a:noFill/>
        </p:spPr>
        <p:txBody>
          <a:bodyPr wrap="square" rtlCol="0">
            <a:spAutoFit/>
          </a:bodyPr>
          <a:lstStyle/>
          <a:p>
            <a:r>
              <a:rPr lang="en-US" sz="1600" b="1" dirty="0" smtClean="0">
                <a:solidFill>
                  <a:srgbClr val="00B050"/>
                </a:solidFill>
              </a:rPr>
              <a:t>&gt;  Greater than - above</a:t>
            </a:r>
          </a:p>
          <a:p>
            <a:endParaRPr lang="en-US" sz="1600" b="1" dirty="0" smtClean="0">
              <a:solidFill>
                <a:srgbClr val="00B050"/>
              </a:solidFill>
            </a:endParaRPr>
          </a:p>
          <a:p>
            <a:r>
              <a:rPr lang="en-US" sz="1600" b="1" dirty="0" smtClean="0">
                <a:solidFill>
                  <a:srgbClr val="00B050"/>
                </a:solidFill>
              </a:rPr>
              <a:t>&lt;  Less than - below</a:t>
            </a:r>
          </a:p>
        </p:txBody>
      </p:sp>
      <p:sp>
        <p:nvSpPr>
          <p:cNvPr id="12" name="TextBox 11"/>
          <p:cNvSpPr txBox="1"/>
          <p:nvPr/>
        </p:nvSpPr>
        <p:spPr>
          <a:xfrm>
            <a:off x="1122" y="6642556"/>
            <a:ext cx="3656478" cy="215444"/>
          </a:xfrm>
          <a:prstGeom prst="rect">
            <a:avLst/>
          </a:prstGeom>
          <a:noFill/>
        </p:spPr>
        <p:txBody>
          <a:bodyPr wrap="square" rtlCol="0">
            <a:spAutoFit/>
          </a:bodyPr>
          <a:lstStyle/>
          <a:p>
            <a:r>
              <a:rPr lang="en-US" sz="800" dirty="0" smtClean="0"/>
              <a:t>Thermometer Image from Quill (Learning Advantage) – Creative Commons</a:t>
            </a:r>
            <a:endParaRPr lang="en-US" sz="800" dirty="0"/>
          </a:p>
        </p:txBody>
      </p:sp>
    </p:spTree>
    <p:extLst>
      <p:ext uri="{BB962C8B-B14F-4D97-AF65-F5344CB8AC3E}">
        <p14:creationId xmlns:p14="http://schemas.microsoft.com/office/powerpoint/2010/main" val="686027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12601"/>
            <a:ext cx="10515600" cy="1325563"/>
          </a:xfrm>
        </p:spPr>
        <p:txBody>
          <a:bodyPr/>
          <a:lstStyle/>
          <a:p>
            <a:r>
              <a:rPr lang="en-US" dirty="0" smtClean="0">
                <a:hlinkClick r:id="" action="ppaction://hlinkshowjump?jump=firstslide"/>
              </a:rPr>
              <a:t>Absolute Value </a:t>
            </a:r>
            <a:endParaRPr lang="en-US" dirty="0"/>
          </a:p>
        </p:txBody>
      </p:sp>
      <p:sp>
        <p:nvSpPr>
          <p:cNvPr id="66" name="TextBox 65"/>
          <p:cNvSpPr txBox="1"/>
          <p:nvPr/>
        </p:nvSpPr>
        <p:spPr>
          <a:xfrm>
            <a:off x="893541" y="2358468"/>
            <a:ext cx="10287000" cy="2308324"/>
          </a:xfrm>
          <a:prstGeom prst="rect">
            <a:avLst/>
          </a:prstGeom>
          <a:noFill/>
        </p:spPr>
        <p:txBody>
          <a:bodyPr wrap="square" rtlCol="0">
            <a:spAutoFit/>
          </a:bodyPr>
          <a:lstStyle/>
          <a:p>
            <a:r>
              <a:rPr lang="en-US" dirty="0" smtClean="0"/>
              <a:t>The </a:t>
            </a:r>
            <a:r>
              <a:rPr lang="en-US" dirty="0" smtClean="0">
                <a:solidFill>
                  <a:srgbClr val="00B050"/>
                </a:solidFill>
              </a:rPr>
              <a:t>absolute value </a:t>
            </a:r>
            <a:r>
              <a:rPr lang="en-US" dirty="0" smtClean="0"/>
              <a:t>of a number is the value of the distance of the number from zero. Absolute value is always positive. We show absolute value using bars like this|-3| or we can write abs(-3). </a:t>
            </a:r>
          </a:p>
          <a:p>
            <a:endParaRPr lang="en-US" dirty="0"/>
          </a:p>
          <a:p>
            <a:r>
              <a:rPr lang="en-US" dirty="0" smtClean="0"/>
              <a:t>|9| = 9 because 9 has a distance of 9 from 0. |A| = 9 because A is at the value 9. </a:t>
            </a:r>
          </a:p>
          <a:p>
            <a:r>
              <a:rPr lang="en-US" dirty="0" smtClean="0"/>
              <a:t>|-9| = 9 because -9 has a distance of 9 from 0.  |F| = 9 because F is at the value -9.</a:t>
            </a:r>
          </a:p>
          <a:p>
            <a:r>
              <a:rPr lang="en-US" dirty="0" smtClean="0"/>
              <a:t>|A| = |F|. Both plot points are the same distance from 0.  </a:t>
            </a:r>
          </a:p>
          <a:p>
            <a:endParaRPr lang="en-US" dirty="0"/>
          </a:p>
          <a:p>
            <a:r>
              <a:rPr lang="en-US" dirty="0" smtClean="0"/>
              <a:t>|R| = |0| = 0 because it is 0 distance away from 0.           |</a:t>
            </a:r>
            <a:r>
              <a:rPr lang="en-US" dirty="0"/>
              <a:t>L| = |-5| = 5 </a:t>
            </a:r>
            <a:r>
              <a:rPr lang="en-US" dirty="0" smtClean="0"/>
              <a:t>     |D|=|4| = 4</a:t>
            </a:r>
            <a:endParaRPr lang="en-US" dirty="0"/>
          </a:p>
        </p:txBody>
      </p:sp>
      <p:grpSp>
        <p:nvGrpSpPr>
          <p:cNvPr id="5" name="Group 4"/>
          <p:cNvGrpSpPr/>
          <p:nvPr/>
        </p:nvGrpSpPr>
        <p:grpSpPr>
          <a:xfrm>
            <a:off x="861108" y="998645"/>
            <a:ext cx="10215784" cy="1241023"/>
            <a:chOff x="861108" y="998645"/>
            <a:chExt cx="10215784" cy="1241023"/>
          </a:xfrm>
        </p:grpSpPr>
        <p:pic>
          <p:nvPicPr>
            <p:cNvPr id="4" name="Picture 3"/>
            <p:cNvPicPr>
              <a:picLocks noChangeAspect="1"/>
            </p:cNvPicPr>
            <p:nvPr/>
          </p:nvPicPr>
          <p:blipFill>
            <a:blip r:embed="rId3"/>
            <a:stretch>
              <a:fillRect/>
            </a:stretch>
          </p:blipFill>
          <p:spPr>
            <a:xfrm>
              <a:off x="861108" y="1002577"/>
              <a:ext cx="10215784" cy="818480"/>
            </a:xfrm>
            <a:prstGeom prst="rect">
              <a:avLst/>
            </a:prstGeom>
          </p:spPr>
        </p:pic>
        <p:cxnSp>
          <p:nvCxnSpPr>
            <p:cNvPr id="34" name="Straight Connector 33"/>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flipV="1">
              <a:off x="6492995" y="1861049"/>
              <a:ext cx="2986992" cy="1270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989541" y="1870336"/>
              <a:ext cx="1663179" cy="369332"/>
            </a:xfrm>
            <a:prstGeom prst="rect">
              <a:avLst/>
            </a:prstGeom>
            <a:noFill/>
          </p:spPr>
          <p:txBody>
            <a:bodyPr wrap="square" rtlCol="0">
              <a:spAutoFit/>
            </a:bodyPr>
            <a:lstStyle/>
            <a:p>
              <a:r>
                <a:rPr lang="en-US" dirty="0" smtClean="0"/>
                <a:t>Values increase</a:t>
              </a:r>
              <a:endParaRPr lang="en-US" dirty="0"/>
            </a:p>
          </p:txBody>
        </p:sp>
        <p:cxnSp>
          <p:nvCxnSpPr>
            <p:cNvPr id="64" name="Straight Arrow Connector 63"/>
            <p:cNvCxnSpPr/>
            <p:nvPr/>
          </p:nvCxnSpPr>
          <p:spPr>
            <a:xfrm flipH="1" flipV="1">
              <a:off x="1780049" y="1848349"/>
              <a:ext cx="2986992" cy="12700"/>
            </a:xfrm>
            <a:prstGeom prst="straightConnector1">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609808" y="1852872"/>
              <a:ext cx="1738133" cy="369332"/>
            </a:xfrm>
            <a:prstGeom prst="rect">
              <a:avLst/>
            </a:prstGeom>
            <a:noFill/>
          </p:spPr>
          <p:txBody>
            <a:bodyPr wrap="square" rtlCol="0">
              <a:spAutoFit/>
            </a:bodyPr>
            <a:lstStyle/>
            <a:p>
              <a:r>
                <a:rPr lang="en-US" dirty="0" smtClean="0"/>
                <a:t>Values decrease</a:t>
              </a:r>
              <a:endParaRPr lang="en-US" dirty="0"/>
            </a:p>
          </p:txBody>
        </p:sp>
        <p:sp>
          <p:nvSpPr>
            <p:cNvPr id="58" name="Oval 57"/>
            <p:cNvSpPr/>
            <p:nvPr/>
          </p:nvSpPr>
          <p:spPr>
            <a:xfrm>
              <a:off x="2045315" y="1290835"/>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3575853" y="1277426"/>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5612002" y="1282170"/>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7379975" y="1283851"/>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9719971" y="1294316"/>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3606107" y="999721"/>
              <a:ext cx="261320" cy="369332"/>
            </a:xfrm>
            <a:prstGeom prst="rect">
              <a:avLst/>
            </a:prstGeom>
            <a:noFill/>
          </p:spPr>
          <p:txBody>
            <a:bodyPr wrap="square" rtlCol="0">
              <a:spAutoFit/>
            </a:bodyPr>
            <a:lstStyle/>
            <a:p>
              <a:r>
                <a:rPr lang="en-US" dirty="0" smtClean="0"/>
                <a:t>L</a:t>
              </a:r>
              <a:endParaRPr lang="en-US" dirty="0"/>
            </a:p>
          </p:txBody>
        </p:sp>
        <p:sp>
          <p:nvSpPr>
            <p:cNvPr id="71" name="TextBox 70"/>
            <p:cNvSpPr txBox="1"/>
            <p:nvPr/>
          </p:nvSpPr>
          <p:spPr>
            <a:xfrm>
              <a:off x="2108315" y="1004945"/>
              <a:ext cx="261320" cy="369332"/>
            </a:xfrm>
            <a:prstGeom prst="rect">
              <a:avLst/>
            </a:prstGeom>
            <a:noFill/>
          </p:spPr>
          <p:txBody>
            <a:bodyPr wrap="square" rtlCol="0">
              <a:spAutoFit/>
            </a:bodyPr>
            <a:lstStyle/>
            <a:p>
              <a:r>
                <a:rPr lang="en-US" dirty="0" smtClean="0"/>
                <a:t>F</a:t>
              </a:r>
              <a:endParaRPr lang="en-US" dirty="0"/>
            </a:p>
          </p:txBody>
        </p:sp>
        <p:sp>
          <p:nvSpPr>
            <p:cNvPr id="73" name="TextBox 72"/>
            <p:cNvSpPr txBox="1"/>
            <p:nvPr/>
          </p:nvSpPr>
          <p:spPr>
            <a:xfrm>
              <a:off x="5657604" y="1000013"/>
              <a:ext cx="261320" cy="369332"/>
            </a:xfrm>
            <a:prstGeom prst="rect">
              <a:avLst/>
            </a:prstGeom>
            <a:noFill/>
          </p:spPr>
          <p:txBody>
            <a:bodyPr wrap="square" rtlCol="0">
              <a:spAutoFit/>
            </a:bodyPr>
            <a:lstStyle/>
            <a:p>
              <a:r>
                <a:rPr lang="en-US" dirty="0" smtClean="0"/>
                <a:t>R</a:t>
              </a:r>
              <a:endParaRPr lang="en-US" dirty="0"/>
            </a:p>
          </p:txBody>
        </p:sp>
        <p:sp>
          <p:nvSpPr>
            <p:cNvPr id="75" name="TextBox 74"/>
            <p:cNvSpPr txBox="1"/>
            <p:nvPr/>
          </p:nvSpPr>
          <p:spPr>
            <a:xfrm>
              <a:off x="7398852" y="1008446"/>
              <a:ext cx="261320" cy="369332"/>
            </a:xfrm>
            <a:prstGeom prst="rect">
              <a:avLst/>
            </a:prstGeom>
            <a:noFill/>
          </p:spPr>
          <p:txBody>
            <a:bodyPr wrap="square" rtlCol="0">
              <a:spAutoFit/>
            </a:bodyPr>
            <a:lstStyle/>
            <a:p>
              <a:r>
                <a:rPr lang="en-US" dirty="0" smtClean="0"/>
                <a:t>D</a:t>
              </a:r>
              <a:endParaRPr lang="en-US" dirty="0"/>
            </a:p>
          </p:txBody>
        </p:sp>
        <p:sp>
          <p:nvSpPr>
            <p:cNvPr id="76" name="TextBox 75"/>
            <p:cNvSpPr txBox="1"/>
            <p:nvPr/>
          </p:nvSpPr>
          <p:spPr>
            <a:xfrm>
              <a:off x="9821658" y="998645"/>
              <a:ext cx="261320" cy="369332"/>
            </a:xfrm>
            <a:prstGeom prst="rect">
              <a:avLst/>
            </a:prstGeom>
            <a:noFill/>
          </p:spPr>
          <p:txBody>
            <a:bodyPr wrap="square" rtlCol="0">
              <a:spAutoFit/>
            </a:bodyPr>
            <a:lstStyle/>
            <a:p>
              <a:r>
                <a:rPr lang="en-US" dirty="0" smtClean="0"/>
                <a:t>A</a:t>
              </a:r>
              <a:endParaRPr lang="en-US" dirty="0"/>
            </a:p>
          </p:txBody>
        </p:sp>
      </p:grpSp>
      <p:sp>
        <p:nvSpPr>
          <p:cNvPr id="3" name="TextBox 2"/>
          <p:cNvSpPr txBox="1"/>
          <p:nvPr/>
        </p:nvSpPr>
        <p:spPr>
          <a:xfrm>
            <a:off x="713406" y="5204203"/>
            <a:ext cx="10647269" cy="1477328"/>
          </a:xfrm>
          <a:prstGeom prst="rect">
            <a:avLst/>
          </a:prstGeom>
          <a:noFill/>
          <a:ln>
            <a:solidFill>
              <a:schemeClr val="tx1"/>
            </a:solidFill>
          </a:ln>
        </p:spPr>
        <p:txBody>
          <a:bodyPr wrap="square" lIns="274320" rtlCol="0">
            <a:spAutoFit/>
          </a:bodyPr>
          <a:lstStyle/>
          <a:p>
            <a:r>
              <a:rPr lang="en-US" dirty="0" smtClean="0"/>
              <a:t>We use absolute value in daily life. </a:t>
            </a:r>
          </a:p>
          <a:p>
            <a:pPr marL="285750" indent="-285750">
              <a:buFont typeface="Arial" panose="020B0604020202020204" pitchFamily="34" charset="0"/>
              <a:buChar char="•"/>
            </a:pPr>
            <a:r>
              <a:rPr lang="en-US" dirty="0" smtClean="0"/>
              <a:t>Money is almost always referred to using the absolute value. We say, "The balance on my credit card is $220." even though we know we have to pay $220 which makes the $220 negative. </a:t>
            </a:r>
          </a:p>
          <a:p>
            <a:pPr marL="285750" indent="-285750">
              <a:buFont typeface="Arial" panose="020B0604020202020204" pitchFamily="34" charset="0"/>
              <a:buChar char="•"/>
            </a:pPr>
            <a:r>
              <a:rPr lang="en-US" dirty="0" smtClean="0"/>
              <a:t>Absolute value is always used to show magnitude – how strong a force is. </a:t>
            </a:r>
          </a:p>
          <a:p>
            <a:pPr marL="285750" indent="-285750">
              <a:buFont typeface="Arial" panose="020B0604020202020204" pitchFamily="34" charset="0"/>
              <a:buChar char="•"/>
            </a:pPr>
            <a:r>
              <a:rPr lang="en-US" dirty="0" smtClean="0"/>
              <a:t>Distance is also measured using the absolute value. Even if you are moving away, the distance is positive.</a:t>
            </a:r>
            <a:endParaRPr lang="en-US" dirty="0"/>
          </a:p>
        </p:txBody>
      </p:sp>
    </p:spTree>
    <p:extLst>
      <p:ext uri="{BB962C8B-B14F-4D97-AF65-F5344CB8AC3E}">
        <p14:creationId xmlns:p14="http://schemas.microsoft.com/office/powerpoint/2010/main" val="1987350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p:cNvSpPr/>
          <p:nvPr/>
        </p:nvSpPr>
        <p:spPr>
          <a:xfrm>
            <a:off x="2770094" y="3003024"/>
            <a:ext cx="6355977" cy="1326776"/>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96900" y="-12601"/>
            <a:ext cx="10515600" cy="1325563"/>
          </a:xfrm>
        </p:spPr>
        <p:txBody>
          <a:bodyPr/>
          <a:lstStyle/>
          <a:p>
            <a:r>
              <a:rPr lang="en-US" dirty="0" smtClean="0">
                <a:hlinkClick r:id="" action="ppaction://hlinkshowjump?jump=firstslide"/>
              </a:rPr>
              <a:t>More Vocabulary </a:t>
            </a:r>
            <a:endParaRPr lang="en-US" dirty="0"/>
          </a:p>
        </p:txBody>
      </p:sp>
      <p:sp>
        <p:nvSpPr>
          <p:cNvPr id="6" name="Rectangle 5"/>
          <p:cNvSpPr/>
          <p:nvPr/>
        </p:nvSpPr>
        <p:spPr>
          <a:xfrm>
            <a:off x="3109558" y="3137479"/>
            <a:ext cx="5811527"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3•4 </a:t>
            </a:r>
            <a:r>
              <a:rPr lang="en-US" sz="5400" b="0" cap="none" spc="0" dirty="0" smtClean="0">
                <a:ln w="0"/>
                <a:solidFill>
                  <a:schemeClr val="tx1"/>
                </a:solidFill>
                <a:effectLst>
                  <a:outerShdw blurRad="38100" dist="19050" dir="2700000" algn="tl" rotWithShape="0">
                    <a:schemeClr val="dk1">
                      <a:alpha val="40000"/>
                    </a:schemeClr>
                  </a:outerShdw>
                </a:effectLst>
              </a:rPr>
              <a:t>+</a:t>
            </a:r>
            <a:r>
              <a:rPr lang="en-US" sz="5400" dirty="0">
                <a:ln w="0"/>
                <a:effectLst>
                  <a:outerShdw blurRad="38100" dist="19050" dir="2700000" algn="tl" rotWithShape="0">
                    <a:schemeClr val="dk1">
                      <a:alpha val="40000"/>
                    </a:schemeClr>
                  </a:outerShdw>
                </a:effectLst>
              </a:rPr>
              <a:t> 2x</a:t>
            </a:r>
            <a:r>
              <a:rPr lang="en-US" sz="5400" b="0" cap="none" spc="0" dirty="0" smtClean="0">
                <a:ln w="0"/>
                <a:solidFill>
                  <a:schemeClr val="tx1"/>
                </a:solidFill>
                <a:effectLst>
                  <a:outerShdw blurRad="38100" dist="19050" dir="2700000" algn="tl" rotWithShape="0">
                    <a:schemeClr val="dk1">
                      <a:alpha val="40000"/>
                    </a:schemeClr>
                  </a:outerShdw>
                </a:effectLst>
              </a:rPr>
              <a:t> – 7/c + 201</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TextBox 6"/>
          <p:cNvSpPr txBox="1"/>
          <p:nvPr/>
        </p:nvSpPr>
        <p:spPr>
          <a:xfrm rot="16200000">
            <a:off x="3066069" y="2707000"/>
            <a:ext cx="1272988" cy="276999"/>
          </a:xfrm>
          <a:prstGeom prst="rect">
            <a:avLst/>
          </a:prstGeom>
          <a:noFill/>
        </p:spPr>
        <p:txBody>
          <a:bodyPr wrap="square" rtlCol="0">
            <a:spAutoFit/>
          </a:bodyPr>
          <a:lstStyle/>
          <a:p>
            <a:r>
              <a:rPr lang="en-US" sz="1200" dirty="0" smtClean="0"/>
              <a:t>multiplication</a:t>
            </a:r>
            <a:endParaRPr lang="en-US" sz="1200" dirty="0"/>
          </a:p>
        </p:txBody>
      </p:sp>
      <p:sp>
        <p:nvSpPr>
          <p:cNvPr id="24" name="TextBox 23"/>
          <p:cNvSpPr txBox="1"/>
          <p:nvPr/>
        </p:nvSpPr>
        <p:spPr>
          <a:xfrm rot="16200000">
            <a:off x="6502216" y="2800021"/>
            <a:ext cx="685817" cy="276999"/>
          </a:xfrm>
          <a:prstGeom prst="rect">
            <a:avLst/>
          </a:prstGeom>
          <a:noFill/>
        </p:spPr>
        <p:txBody>
          <a:bodyPr wrap="square" rtlCol="0">
            <a:spAutoFit/>
          </a:bodyPr>
          <a:lstStyle/>
          <a:p>
            <a:r>
              <a:rPr lang="en-US" sz="1200" dirty="0" smtClean="0"/>
              <a:t>division</a:t>
            </a:r>
            <a:endParaRPr lang="en-US" sz="1200" dirty="0"/>
          </a:p>
        </p:txBody>
      </p:sp>
      <p:sp>
        <p:nvSpPr>
          <p:cNvPr id="8" name="TextBox 7"/>
          <p:cNvSpPr txBox="1"/>
          <p:nvPr/>
        </p:nvSpPr>
        <p:spPr>
          <a:xfrm>
            <a:off x="4984377" y="5029198"/>
            <a:ext cx="3307975" cy="1077218"/>
          </a:xfrm>
          <a:prstGeom prst="rect">
            <a:avLst/>
          </a:prstGeom>
          <a:noFill/>
        </p:spPr>
        <p:txBody>
          <a:bodyPr wrap="square" rtlCol="0">
            <a:spAutoFit/>
          </a:bodyPr>
          <a:lstStyle/>
          <a:p>
            <a:r>
              <a:rPr lang="en-US" sz="1600" b="1" dirty="0" smtClean="0">
                <a:solidFill>
                  <a:srgbClr val="00B050"/>
                </a:solidFill>
              </a:rPr>
              <a:t>Term</a:t>
            </a:r>
          </a:p>
          <a:p>
            <a:r>
              <a:rPr lang="en-US" sz="1600" dirty="0" smtClean="0"/>
              <a:t>Number, variable, or both (joined by multiplication or division); often separated by + or – or &lt; or &gt; or =</a:t>
            </a:r>
            <a:endParaRPr lang="en-US" sz="1600" dirty="0"/>
          </a:p>
        </p:txBody>
      </p:sp>
      <p:cxnSp>
        <p:nvCxnSpPr>
          <p:cNvPr id="10" name="Straight Arrow Connector 9"/>
          <p:cNvCxnSpPr/>
          <p:nvPr/>
        </p:nvCxnSpPr>
        <p:spPr>
          <a:xfrm flipH="1" flipV="1">
            <a:off x="3815296" y="3948749"/>
            <a:ext cx="1473881" cy="114320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32478" y="3890554"/>
            <a:ext cx="1030941" cy="2241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5252649" y="3929083"/>
            <a:ext cx="12175" cy="112922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854243" y="3913556"/>
            <a:ext cx="690952" cy="1552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253038" y="3957102"/>
            <a:ext cx="1299642" cy="112131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083797" y="3912966"/>
            <a:ext cx="1026167" cy="835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31439" y="3226543"/>
            <a:ext cx="2791585" cy="584775"/>
          </a:xfrm>
          <a:prstGeom prst="rect">
            <a:avLst/>
          </a:prstGeom>
          <a:noFill/>
        </p:spPr>
        <p:txBody>
          <a:bodyPr wrap="square" rtlCol="0">
            <a:spAutoFit/>
          </a:bodyPr>
          <a:lstStyle/>
          <a:p>
            <a:r>
              <a:rPr lang="en-US" sz="1600" b="1" dirty="0" smtClean="0">
                <a:solidFill>
                  <a:srgbClr val="00B050"/>
                </a:solidFill>
              </a:rPr>
              <a:t>Expression</a:t>
            </a:r>
          </a:p>
          <a:p>
            <a:r>
              <a:rPr lang="en-US" sz="1600" dirty="0" smtClean="0"/>
              <a:t>A term or terms joined by + or -</a:t>
            </a:r>
            <a:endParaRPr lang="en-US" sz="1600" dirty="0"/>
          </a:p>
        </p:txBody>
      </p:sp>
      <mc:AlternateContent xmlns:mc="http://schemas.openxmlformats.org/markup-compatibility/2006" xmlns:a14="http://schemas.microsoft.com/office/drawing/2010/main">
        <mc:Choice Requires="a14">
          <p:sp>
            <p:nvSpPr>
              <p:cNvPr id="54" name="TextBox 53"/>
              <p:cNvSpPr txBox="1"/>
              <p:nvPr/>
            </p:nvSpPr>
            <p:spPr>
              <a:xfrm>
                <a:off x="9052281" y="4233596"/>
                <a:ext cx="3307975" cy="2062103"/>
              </a:xfrm>
              <a:prstGeom prst="rect">
                <a:avLst/>
              </a:prstGeom>
              <a:noFill/>
            </p:spPr>
            <p:txBody>
              <a:bodyPr wrap="square" rtlCol="0">
                <a:spAutoFit/>
              </a:bodyPr>
              <a:lstStyle/>
              <a:p>
                <a:r>
                  <a:rPr lang="en-US" sz="1600" b="1" dirty="0" smtClean="0">
                    <a:solidFill>
                      <a:srgbClr val="00B050"/>
                    </a:solidFill>
                  </a:rPr>
                  <a:t>Inequality</a:t>
                </a:r>
              </a:p>
              <a:p>
                <a:r>
                  <a:rPr lang="en-US" sz="1600" dirty="0" smtClean="0"/>
                  <a:t>A statement that 2 terms are not always equal – written in the form</a:t>
                </a:r>
              </a:p>
              <a:p>
                <a:r>
                  <a:rPr lang="en-US" sz="1600" dirty="0"/>
                  <a:t>e</a:t>
                </a:r>
                <a:r>
                  <a:rPr lang="en-US" sz="1600" dirty="0" smtClean="0"/>
                  <a:t>xpression &gt; expression </a:t>
                </a:r>
              </a:p>
              <a:p>
                <a:r>
                  <a:rPr lang="en-US" sz="1600" dirty="0"/>
                  <a:t>o</a:t>
                </a:r>
                <a:r>
                  <a:rPr lang="en-US" sz="1600" dirty="0" smtClean="0"/>
                  <a:t>r </a:t>
                </a:r>
                <a:r>
                  <a:rPr lang="en-US" sz="1600" dirty="0"/>
                  <a:t>expression </a:t>
                </a:r>
                <a:r>
                  <a:rPr lang="en-US" sz="1600" dirty="0" smtClean="0"/>
                  <a:t>&lt; expression</a:t>
                </a:r>
              </a:p>
              <a:p>
                <a:r>
                  <a:rPr lang="en-US" sz="1600" dirty="0" smtClean="0"/>
                  <a:t>Ex: x &lt; 4 + y</a:t>
                </a:r>
              </a:p>
              <a:p>
                <a:r>
                  <a:rPr lang="en-US" sz="1600" dirty="0" smtClean="0"/>
                  <a:t>Can also include </a:t>
                </a:r>
                <a14:m>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𝑜𝑟</m:t>
                    </m:r>
                    <m:r>
                      <a:rPr lang="en-US" sz="1600" b="0" i="1" smtClean="0">
                        <a:latin typeface="Cambria Math" panose="02040503050406030204" pitchFamily="18" charset="0"/>
                        <a:ea typeface="Cambria Math" panose="02040503050406030204" pitchFamily="18" charset="0"/>
                      </a:rPr>
                      <m:t> ≥.</m:t>
                    </m:r>
                  </m:oMath>
                </a14:m>
                <a:endParaRPr lang="en-US" sz="1600" dirty="0"/>
              </a:p>
              <a:p>
                <a:endParaRPr lang="en-US"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9052281" y="4233596"/>
                <a:ext cx="3307975" cy="2062103"/>
              </a:xfrm>
              <a:prstGeom prst="rect">
                <a:avLst/>
              </a:prstGeom>
              <a:blipFill>
                <a:blip r:embed="rId3"/>
                <a:stretch>
                  <a:fillRect l="-1105" t="-885"/>
                </a:stretch>
              </a:blipFill>
            </p:spPr>
            <p:txBody>
              <a:bodyPr/>
              <a:lstStyle/>
              <a:p>
                <a:r>
                  <a:rPr lang="en-US">
                    <a:noFill/>
                  </a:rPr>
                  <a:t> </a:t>
                </a:r>
              </a:p>
            </p:txBody>
          </p:sp>
        </mc:Fallback>
      </mc:AlternateContent>
      <p:sp>
        <p:nvSpPr>
          <p:cNvPr id="55" name="TextBox 54"/>
          <p:cNvSpPr txBox="1"/>
          <p:nvPr/>
        </p:nvSpPr>
        <p:spPr>
          <a:xfrm>
            <a:off x="9837842" y="2472434"/>
            <a:ext cx="2208538" cy="1569660"/>
          </a:xfrm>
          <a:prstGeom prst="rect">
            <a:avLst/>
          </a:prstGeom>
          <a:noFill/>
        </p:spPr>
        <p:txBody>
          <a:bodyPr wrap="square" rtlCol="0">
            <a:spAutoFit/>
          </a:bodyPr>
          <a:lstStyle/>
          <a:p>
            <a:r>
              <a:rPr lang="en-US" sz="1600" b="1" dirty="0" smtClean="0">
                <a:solidFill>
                  <a:srgbClr val="00B050"/>
                </a:solidFill>
              </a:rPr>
              <a:t>Equation</a:t>
            </a:r>
          </a:p>
          <a:p>
            <a:r>
              <a:rPr lang="en-US" sz="1600" dirty="0" smtClean="0"/>
              <a:t>A statement that shows 2 expressions are equal – written in the form </a:t>
            </a:r>
          </a:p>
          <a:p>
            <a:r>
              <a:rPr lang="en-US" sz="1600" dirty="0" smtClean="0"/>
              <a:t>expression = expression. Ex: x = 4 + y</a:t>
            </a:r>
            <a:endParaRPr lang="en-US" sz="1600" dirty="0"/>
          </a:p>
        </p:txBody>
      </p:sp>
      <p:sp>
        <p:nvSpPr>
          <p:cNvPr id="56" name="TextBox 55"/>
          <p:cNvSpPr txBox="1"/>
          <p:nvPr/>
        </p:nvSpPr>
        <p:spPr>
          <a:xfrm rot="19907954">
            <a:off x="8274053" y="-33352"/>
            <a:ext cx="3307975" cy="2062103"/>
          </a:xfrm>
          <a:prstGeom prst="rect">
            <a:avLst/>
          </a:prstGeom>
          <a:noFill/>
        </p:spPr>
        <p:txBody>
          <a:bodyPr wrap="square" rtlCol="0">
            <a:spAutoFit/>
          </a:bodyPr>
          <a:lstStyle/>
          <a:p>
            <a:r>
              <a:rPr lang="en-US" sz="1600" b="1" dirty="0" smtClean="0">
                <a:solidFill>
                  <a:srgbClr val="00B050"/>
                </a:solidFill>
              </a:rPr>
              <a:t>Constant</a:t>
            </a:r>
          </a:p>
          <a:p>
            <a:r>
              <a:rPr lang="en-US" sz="1600" dirty="0" smtClean="0"/>
              <a:t>A number that does not </a:t>
            </a:r>
          </a:p>
          <a:p>
            <a:r>
              <a:rPr lang="en-US" sz="1600" dirty="0" smtClean="0"/>
              <a:t>change its value</a:t>
            </a:r>
          </a:p>
          <a:p>
            <a:endParaRPr lang="en-US" sz="1600" dirty="0"/>
          </a:p>
          <a:p>
            <a:r>
              <a:rPr lang="en-US" sz="1600" b="1" dirty="0" smtClean="0">
                <a:solidFill>
                  <a:srgbClr val="00B050"/>
                </a:solidFill>
              </a:rPr>
              <a:t>Variable</a:t>
            </a:r>
            <a:r>
              <a:rPr lang="en-US" sz="1600" dirty="0" smtClean="0"/>
              <a:t> </a:t>
            </a:r>
          </a:p>
          <a:p>
            <a:r>
              <a:rPr lang="en-US" sz="1600" dirty="0" smtClean="0"/>
              <a:t>A number represented by a letter or symbol with an unknown or changing value</a:t>
            </a:r>
            <a:endParaRPr lang="en-US" sz="1600" dirty="0"/>
          </a:p>
        </p:txBody>
      </p:sp>
      <p:sp>
        <p:nvSpPr>
          <p:cNvPr id="57" name="TextBox 56"/>
          <p:cNvSpPr txBox="1"/>
          <p:nvPr/>
        </p:nvSpPr>
        <p:spPr>
          <a:xfrm>
            <a:off x="2508527" y="1219408"/>
            <a:ext cx="3307975" cy="1077218"/>
          </a:xfrm>
          <a:prstGeom prst="rect">
            <a:avLst/>
          </a:prstGeom>
          <a:noFill/>
        </p:spPr>
        <p:txBody>
          <a:bodyPr wrap="square" rtlCol="0">
            <a:spAutoFit/>
          </a:bodyPr>
          <a:lstStyle/>
          <a:p>
            <a:r>
              <a:rPr lang="en-US" sz="1600" b="1" dirty="0" smtClean="0">
                <a:solidFill>
                  <a:srgbClr val="00B050"/>
                </a:solidFill>
              </a:rPr>
              <a:t>Operation</a:t>
            </a:r>
          </a:p>
          <a:p>
            <a:r>
              <a:rPr lang="en-US" sz="1600" dirty="0" smtClean="0"/>
              <a:t>A mathematical process such as addition, subtraction, multiplication, division, absolute value, square root… </a:t>
            </a:r>
            <a:endParaRPr lang="en-US" sz="1600" dirty="0"/>
          </a:p>
        </p:txBody>
      </p:sp>
      <p:cxnSp>
        <p:nvCxnSpPr>
          <p:cNvPr id="67" name="Straight Arrow Connector 66"/>
          <p:cNvCxnSpPr>
            <a:stCxn id="57" idx="2"/>
          </p:cNvCxnSpPr>
          <p:nvPr/>
        </p:nvCxnSpPr>
        <p:spPr>
          <a:xfrm flipH="1">
            <a:off x="3808109" y="2296626"/>
            <a:ext cx="354406" cy="121383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57" idx="2"/>
          </p:cNvCxnSpPr>
          <p:nvPr/>
        </p:nvCxnSpPr>
        <p:spPr>
          <a:xfrm>
            <a:off x="4162515" y="2296626"/>
            <a:ext cx="406911" cy="11342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57" idx="2"/>
          </p:cNvCxnSpPr>
          <p:nvPr/>
        </p:nvCxnSpPr>
        <p:spPr>
          <a:xfrm>
            <a:off x="4162515" y="2296626"/>
            <a:ext cx="3156793" cy="11856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57" idx="2"/>
          </p:cNvCxnSpPr>
          <p:nvPr/>
        </p:nvCxnSpPr>
        <p:spPr>
          <a:xfrm>
            <a:off x="4162515" y="2296626"/>
            <a:ext cx="1774618" cy="122230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57" idx="2"/>
          </p:cNvCxnSpPr>
          <p:nvPr/>
        </p:nvCxnSpPr>
        <p:spPr>
          <a:xfrm>
            <a:off x="4162515" y="2296626"/>
            <a:ext cx="2550229" cy="114365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V="1">
            <a:off x="5264824" y="3965196"/>
            <a:ext cx="2835489" cy="112157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745798" y="3886132"/>
            <a:ext cx="1026167" cy="835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1795246" y="5827882"/>
            <a:ext cx="1501076" cy="830997"/>
          </a:xfrm>
          <a:prstGeom prst="rect">
            <a:avLst/>
          </a:prstGeom>
          <a:noFill/>
        </p:spPr>
        <p:txBody>
          <a:bodyPr wrap="square" rtlCol="0">
            <a:spAutoFit/>
          </a:bodyPr>
          <a:lstStyle/>
          <a:p>
            <a:pPr algn="ctr"/>
            <a:r>
              <a:rPr lang="en-US" sz="1600" b="1" dirty="0" smtClean="0">
                <a:solidFill>
                  <a:srgbClr val="00B050"/>
                </a:solidFill>
              </a:rPr>
              <a:t>Greater Than &gt;</a:t>
            </a:r>
          </a:p>
          <a:p>
            <a:pPr algn="ctr"/>
            <a:r>
              <a:rPr lang="en-US" sz="1600" dirty="0"/>
              <a:t>h</a:t>
            </a:r>
            <a:r>
              <a:rPr lang="en-US" sz="1600" dirty="0" smtClean="0"/>
              <a:t>aving a higher value</a:t>
            </a:r>
            <a:endParaRPr lang="en-US" sz="1600" dirty="0"/>
          </a:p>
        </p:txBody>
      </p:sp>
      <p:sp>
        <p:nvSpPr>
          <p:cNvPr id="106" name="TextBox 105"/>
          <p:cNvSpPr txBox="1"/>
          <p:nvPr/>
        </p:nvSpPr>
        <p:spPr>
          <a:xfrm>
            <a:off x="993383" y="5016650"/>
            <a:ext cx="1241715" cy="830997"/>
          </a:xfrm>
          <a:prstGeom prst="rect">
            <a:avLst/>
          </a:prstGeom>
          <a:noFill/>
        </p:spPr>
        <p:txBody>
          <a:bodyPr wrap="square" rtlCol="0">
            <a:spAutoFit/>
          </a:bodyPr>
          <a:lstStyle/>
          <a:p>
            <a:pPr algn="ctr"/>
            <a:r>
              <a:rPr lang="en-US" sz="1600" b="1" dirty="0" smtClean="0">
                <a:solidFill>
                  <a:srgbClr val="00B050"/>
                </a:solidFill>
              </a:rPr>
              <a:t>Equal To =</a:t>
            </a:r>
          </a:p>
          <a:p>
            <a:pPr algn="ctr"/>
            <a:r>
              <a:rPr lang="en-US" sz="1600" dirty="0"/>
              <a:t>h</a:t>
            </a:r>
            <a:r>
              <a:rPr lang="en-US" sz="1600" dirty="0" smtClean="0"/>
              <a:t>aving the same value</a:t>
            </a:r>
            <a:endParaRPr lang="en-US" sz="1600" dirty="0"/>
          </a:p>
        </p:txBody>
      </p:sp>
      <p:sp>
        <p:nvSpPr>
          <p:cNvPr id="107" name="TextBox 106"/>
          <p:cNvSpPr txBox="1"/>
          <p:nvPr/>
        </p:nvSpPr>
        <p:spPr>
          <a:xfrm>
            <a:off x="48408" y="5827882"/>
            <a:ext cx="1260904" cy="830997"/>
          </a:xfrm>
          <a:prstGeom prst="rect">
            <a:avLst/>
          </a:prstGeom>
          <a:noFill/>
        </p:spPr>
        <p:txBody>
          <a:bodyPr wrap="square" rtlCol="0">
            <a:spAutoFit/>
          </a:bodyPr>
          <a:lstStyle/>
          <a:p>
            <a:pPr algn="ctr"/>
            <a:r>
              <a:rPr lang="en-US" sz="1600" b="1" dirty="0" smtClean="0">
                <a:solidFill>
                  <a:srgbClr val="00B050"/>
                </a:solidFill>
              </a:rPr>
              <a:t>Less Than &lt;</a:t>
            </a:r>
          </a:p>
          <a:p>
            <a:pPr algn="ctr"/>
            <a:r>
              <a:rPr lang="en-US" sz="1600" dirty="0"/>
              <a:t>h</a:t>
            </a:r>
            <a:r>
              <a:rPr lang="en-US" sz="1600" dirty="0" smtClean="0"/>
              <a:t>aving a lower value</a:t>
            </a:r>
            <a:endParaRPr lang="en-US" sz="1600" dirty="0"/>
          </a:p>
        </p:txBody>
      </p:sp>
      <p:cxnSp>
        <p:nvCxnSpPr>
          <p:cNvPr id="109" name="Straight Arrow Connector 108"/>
          <p:cNvCxnSpPr/>
          <p:nvPr/>
        </p:nvCxnSpPr>
        <p:spPr>
          <a:xfrm flipH="1">
            <a:off x="3517209" y="1009101"/>
            <a:ext cx="4541967" cy="2379465"/>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10" name="Straight Arrow Connector 109"/>
          <p:cNvCxnSpPr/>
          <p:nvPr/>
        </p:nvCxnSpPr>
        <p:spPr>
          <a:xfrm flipH="1">
            <a:off x="4225913" y="1014130"/>
            <a:ext cx="3833263" cy="2353820"/>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11" name="Straight Arrow Connector 110"/>
          <p:cNvCxnSpPr/>
          <p:nvPr/>
        </p:nvCxnSpPr>
        <p:spPr>
          <a:xfrm flipH="1">
            <a:off x="5145819" y="1000594"/>
            <a:ext cx="2966653" cy="2331144"/>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12" name="Straight Arrow Connector 111"/>
          <p:cNvCxnSpPr/>
          <p:nvPr/>
        </p:nvCxnSpPr>
        <p:spPr>
          <a:xfrm flipH="1">
            <a:off x="6452759" y="993514"/>
            <a:ext cx="1659713" cy="2301756"/>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13" name="Straight Arrow Connector 112"/>
          <p:cNvCxnSpPr/>
          <p:nvPr/>
        </p:nvCxnSpPr>
        <p:spPr>
          <a:xfrm>
            <a:off x="8112472" y="979978"/>
            <a:ext cx="38944" cy="2285820"/>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14" name="Straight Arrow Connector 113"/>
          <p:cNvCxnSpPr/>
          <p:nvPr/>
        </p:nvCxnSpPr>
        <p:spPr>
          <a:xfrm flipH="1">
            <a:off x="5514523" y="1903824"/>
            <a:ext cx="3031078" cy="1614729"/>
          </a:xfrm>
          <a:prstGeom prst="straightConnector1">
            <a:avLst/>
          </a:prstGeom>
          <a:ln>
            <a:solidFill>
              <a:srgbClr val="00B0F0"/>
            </a:solidFill>
            <a:tailEnd type="triangle"/>
          </a:ln>
        </p:spPr>
        <p:style>
          <a:lnRef idx="1">
            <a:schemeClr val="accent6"/>
          </a:lnRef>
          <a:fillRef idx="0">
            <a:schemeClr val="accent6"/>
          </a:fillRef>
          <a:effectRef idx="0">
            <a:schemeClr val="accent6"/>
          </a:effectRef>
          <a:fontRef idx="minor">
            <a:schemeClr val="tx1"/>
          </a:fontRef>
        </p:style>
      </p:cxnSp>
      <p:cxnSp>
        <p:nvCxnSpPr>
          <p:cNvPr id="125" name="Straight Arrow Connector 124"/>
          <p:cNvCxnSpPr/>
          <p:nvPr/>
        </p:nvCxnSpPr>
        <p:spPr>
          <a:xfrm flipH="1">
            <a:off x="7002980" y="1927465"/>
            <a:ext cx="1561977" cy="1545727"/>
          </a:xfrm>
          <a:prstGeom prst="straightConnector1">
            <a:avLst/>
          </a:prstGeom>
          <a:ln>
            <a:solidFill>
              <a:srgbClr val="00B0F0"/>
            </a:solidFill>
            <a:tailEnd type="triangle"/>
          </a:ln>
        </p:spPr>
        <p:style>
          <a:lnRef idx="1">
            <a:schemeClr val="accent6"/>
          </a:lnRef>
          <a:fillRef idx="0">
            <a:schemeClr val="accent6"/>
          </a:fillRef>
          <a:effectRef idx="0">
            <a:schemeClr val="accent6"/>
          </a:effectRef>
          <a:fontRef idx="minor">
            <a:schemeClr val="tx1"/>
          </a:fontRef>
        </p:style>
      </p:cxnSp>
      <p:sp>
        <p:nvSpPr>
          <p:cNvPr id="134" name="TextBox 133"/>
          <p:cNvSpPr txBox="1"/>
          <p:nvPr/>
        </p:nvSpPr>
        <p:spPr>
          <a:xfrm>
            <a:off x="2995027" y="4409036"/>
            <a:ext cx="1889832" cy="830997"/>
          </a:xfrm>
          <a:prstGeom prst="rect">
            <a:avLst/>
          </a:prstGeom>
          <a:noFill/>
        </p:spPr>
        <p:txBody>
          <a:bodyPr wrap="square" rtlCol="0">
            <a:spAutoFit/>
          </a:bodyPr>
          <a:lstStyle/>
          <a:p>
            <a:r>
              <a:rPr lang="en-US" sz="1600" b="1" dirty="0" smtClean="0">
                <a:solidFill>
                  <a:srgbClr val="00B050"/>
                </a:solidFill>
              </a:rPr>
              <a:t>Coefficient</a:t>
            </a:r>
          </a:p>
          <a:p>
            <a:r>
              <a:rPr lang="en-US" sz="1600" dirty="0" smtClean="0"/>
              <a:t>A constant that multiplies a variable.</a:t>
            </a:r>
            <a:endParaRPr lang="en-US" sz="1600" dirty="0"/>
          </a:p>
        </p:txBody>
      </p:sp>
      <p:cxnSp>
        <p:nvCxnSpPr>
          <p:cNvPr id="135" name="Straight Arrow Connector 134"/>
          <p:cNvCxnSpPr/>
          <p:nvPr/>
        </p:nvCxnSpPr>
        <p:spPr>
          <a:xfrm flipV="1">
            <a:off x="3768795" y="3714750"/>
            <a:ext cx="1162918" cy="771526"/>
          </a:xfrm>
          <a:prstGeom prst="straightConnector1">
            <a:avLst/>
          </a:prstGeom>
          <a:ln>
            <a:solidFill>
              <a:srgbClr val="00B050"/>
            </a:solidFill>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5950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12601"/>
            <a:ext cx="10515600" cy="1325563"/>
          </a:xfrm>
        </p:spPr>
        <p:txBody>
          <a:bodyPr/>
          <a:lstStyle/>
          <a:p>
            <a:r>
              <a:rPr lang="en-US" dirty="0" smtClean="0">
                <a:hlinkClick r:id="" action="ppaction://hlinkshowjump?jump=firstslide"/>
              </a:rPr>
              <a:t>Comparing Integers</a:t>
            </a:r>
            <a:endParaRPr lang="en-US" dirty="0"/>
          </a:p>
        </p:txBody>
      </p:sp>
      <p:sp>
        <p:nvSpPr>
          <p:cNvPr id="66" name="TextBox 65"/>
          <p:cNvSpPr txBox="1"/>
          <p:nvPr/>
        </p:nvSpPr>
        <p:spPr>
          <a:xfrm>
            <a:off x="596900" y="2125351"/>
            <a:ext cx="11013574" cy="4154984"/>
          </a:xfrm>
          <a:prstGeom prst="rect">
            <a:avLst/>
          </a:prstGeom>
          <a:noFill/>
        </p:spPr>
        <p:txBody>
          <a:bodyPr wrap="square" rtlCol="0">
            <a:spAutoFit/>
          </a:bodyPr>
          <a:lstStyle/>
          <a:p>
            <a:r>
              <a:rPr lang="en-US" sz="1600" dirty="0" smtClean="0"/>
              <a:t>We can compare values of plot points on a number line. Plot points that are to the left of other points have a lower value and are less than points to the right. Plot points to the right have higher values and are greater than points to the left.</a:t>
            </a:r>
          </a:p>
          <a:p>
            <a:endParaRPr lang="en-US" sz="1600" dirty="0"/>
          </a:p>
          <a:p>
            <a:r>
              <a:rPr lang="en-US" sz="1600" dirty="0" smtClean="0"/>
              <a:t>F &lt; L       D &gt; R       A &gt; 4       L &lt; 0       L = -5       (-9) &lt; 0       0 = R       A = 9       R &gt; -5       F &lt; D       9 &gt; L  </a:t>
            </a:r>
          </a:p>
          <a:p>
            <a:r>
              <a:rPr lang="en-US" sz="1600" dirty="0" smtClean="0"/>
              <a:t>L </a:t>
            </a:r>
            <a:r>
              <a:rPr lang="en-US" sz="1600" dirty="0"/>
              <a:t>&lt; D &lt; </a:t>
            </a:r>
            <a:r>
              <a:rPr lang="en-US" sz="1600" dirty="0" smtClean="0"/>
              <a:t>A   </a:t>
            </a:r>
            <a:r>
              <a:rPr lang="en-US" dirty="0" smtClean="0"/>
              <a:t>				</a:t>
            </a:r>
            <a:r>
              <a:rPr lang="en-US" sz="1600" dirty="0"/>
              <a:t> 4 &gt; -5 &gt; F </a:t>
            </a:r>
            <a:endParaRPr lang="en-US" sz="1600" dirty="0" smtClean="0"/>
          </a:p>
          <a:p>
            <a:endParaRPr lang="en-US" sz="800" dirty="0"/>
          </a:p>
          <a:p>
            <a:pPr>
              <a:spcAft>
                <a:spcPts val="600"/>
              </a:spcAft>
            </a:pPr>
            <a:endParaRPr lang="en-US" sz="1600" dirty="0" smtClean="0"/>
          </a:p>
          <a:p>
            <a:pPr>
              <a:spcAft>
                <a:spcPts val="600"/>
              </a:spcAft>
            </a:pPr>
            <a:r>
              <a:rPr lang="en-US" sz="1600" dirty="0" smtClean="0"/>
              <a:t>We can compare the integers without using a number line.  </a:t>
            </a:r>
          </a:p>
          <a:p>
            <a:pPr marL="285750" indent="-285750">
              <a:spcAft>
                <a:spcPts val="600"/>
              </a:spcAft>
              <a:buFont typeface="Arial" panose="020B0604020202020204" pitchFamily="34" charset="0"/>
              <a:buChar char="•"/>
            </a:pPr>
            <a:r>
              <a:rPr lang="en-US" sz="1600" dirty="0" smtClean="0"/>
              <a:t>Positive integers are always greater than negative integers.      6 </a:t>
            </a:r>
            <a:r>
              <a:rPr lang="en-US" sz="1600" dirty="0"/>
              <a:t>&gt; (-3) </a:t>
            </a:r>
            <a:r>
              <a:rPr lang="en-US" sz="1600" dirty="0" smtClean="0"/>
              <a:t>     2 </a:t>
            </a:r>
            <a:r>
              <a:rPr lang="en-US" sz="1600" dirty="0"/>
              <a:t>&gt; -10,000 </a:t>
            </a:r>
            <a:endParaRPr lang="en-US" sz="1600" dirty="0" smtClean="0"/>
          </a:p>
          <a:p>
            <a:pPr marL="285750" indent="-285750">
              <a:spcAft>
                <a:spcPts val="600"/>
              </a:spcAft>
              <a:buFont typeface="Arial" panose="020B0604020202020204" pitchFamily="34" charset="0"/>
              <a:buChar char="•"/>
            </a:pPr>
            <a:r>
              <a:rPr lang="en-US" sz="1600" dirty="0" smtClean="0"/>
              <a:t>Negative integers are always less than positive integers.     -</a:t>
            </a:r>
            <a:r>
              <a:rPr lang="en-US" sz="1600" dirty="0"/>
              <a:t>5 &lt; 5 </a:t>
            </a:r>
            <a:r>
              <a:rPr lang="en-US" sz="1600" dirty="0" smtClean="0"/>
              <a:t>    -1010 &lt; 1010</a:t>
            </a:r>
          </a:p>
          <a:p>
            <a:pPr marL="285750" indent="-285750">
              <a:spcAft>
                <a:spcPts val="600"/>
              </a:spcAft>
              <a:buFont typeface="Arial" panose="020B0604020202020204" pitchFamily="34" charset="0"/>
              <a:buChar char="•"/>
            </a:pPr>
            <a:r>
              <a:rPr lang="en-US" sz="1600" dirty="0" smtClean="0"/>
              <a:t>When all integers are positive, the larger numbers are always greater.      5 </a:t>
            </a:r>
            <a:r>
              <a:rPr lang="en-US" sz="1600" dirty="0"/>
              <a:t>&lt; </a:t>
            </a:r>
            <a:r>
              <a:rPr lang="en-US" sz="1600" dirty="0" smtClean="0"/>
              <a:t>10     110 </a:t>
            </a:r>
            <a:r>
              <a:rPr lang="en-US" sz="1600" dirty="0"/>
              <a:t>&gt; </a:t>
            </a:r>
            <a:r>
              <a:rPr lang="en-US" sz="1600" dirty="0" smtClean="0"/>
              <a:t>101</a:t>
            </a:r>
          </a:p>
          <a:p>
            <a:pPr marL="285750" indent="-285750">
              <a:spcAft>
                <a:spcPts val="600"/>
              </a:spcAft>
              <a:buFont typeface="Arial" panose="020B0604020202020204" pitchFamily="34" charset="0"/>
              <a:buChar char="•"/>
            </a:pPr>
            <a:r>
              <a:rPr lang="en-US" sz="1600" dirty="0" smtClean="0"/>
              <a:t>Negative integers are a little weird though. The greater the absolute value of the negative integer, the "more negative" the integer so a greater absolute value (distance from zero) makes the integer less than the other negative integer.</a:t>
            </a:r>
          </a:p>
          <a:p>
            <a:pPr algn="ctr"/>
            <a:r>
              <a:rPr lang="en-US" sz="1600" dirty="0" smtClean="0"/>
              <a:t>-4 &gt; -12  because |-4| = 4 and  |-12| = 12 so -12 is "more negative" or further from zero on the negative side.</a:t>
            </a:r>
          </a:p>
          <a:p>
            <a:pPr algn="ctr"/>
            <a:r>
              <a:rPr lang="en-US" sz="1600" dirty="0" smtClean="0"/>
              <a:t>-100 &lt; -90 because |-100| is 100 and |-90| = 90 100 &gt; 90 so -100 is further from 0 making it less than -90. </a:t>
            </a:r>
            <a:endParaRPr lang="en-US" sz="1600" dirty="0"/>
          </a:p>
        </p:txBody>
      </p:sp>
      <p:sp>
        <p:nvSpPr>
          <p:cNvPr id="3" name="TextBox 2"/>
          <p:cNvSpPr txBox="1"/>
          <p:nvPr/>
        </p:nvSpPr>
        <p:spPr>
          <a:xfrm>
            <a:off x="1541650" y="3174207"/>
            <a:ext cx="2257995" cy="261610"/>
          </a:xfrm>
          <a:prstGeom prst="rect">
            <a:avLst/>
          </a:prstGeom>
          <a:noFill/>
        </p:spPr>
        <p:txBody>
          <a:bodyPr wrap="square" rtlCol="0">
            <a:spAutoFit/>
          </a:bodyPr>
          <a:lstStyle/>
          <a:p>
            <a:r>
              <a:rPr lang="en-US" sz="1100" dirty="0" smtClean="0"/>
              <a:t>(L is less than D which is less than A)</a:t>
            </a:r>
            <a:endParaRPr lang="en-US" sz="1100" dirty="0"/>
          </a:p>
        </p:txBody>
      </p:sp>
      <p:sp>
        <p:nvSpPr>
          <p:cNvPr id="24" name="TextBox 23"/>
          <p:cNvSpPr txBox="1"/>
          <p:nvPr/>
        </p:nvSpPr>
        <p:spPr>
          <a:xfrm>
            <a:off x="5233060" y="3174207"/>
            <a:ext cx="3036164" cy="261610"/>
          </a:xfrm>
          <a:prstGeom prst="rect">
            <a:avLst/>
          </a:prstGeom>
          <a:noFill/>
        </p:spPr>
        <p:txBody>
          <a:bodyPr wrap="square" rtlCol="0">
            <a:spAutoFit/>
          </a:bodyPr>
          <a:lstStyle/>
          <a:p>
            <a:r>
              <a:rPr lang="en-US" sz="1100" dirty="0" smtClean="0"/>
              <a:t>(4 is greater than -5 which is greater than F)</a:t>
            </a:r>
            <a:endParaRPr lang="en-US" sz="1100" dirty="0"/>
          </a:p>
        </p:txBody>
      </p:sp>
      <p:grpSp>
        <p:nvGrpSpPr>
          <p:cNvPr id="26" name="Group 25"/>
          <p:cNvGrpSpPr/>
          <p:nvPr/>
        </p:nvGrpSpPr>
        <p:grpSpPr>
          <a:xfrm>
            <a:off x="622709" y="919241"/>
            <a:ext cx="10215784" cy="921591"/>
            <a:chOff x="861108" y="998645"/>
            <a:chExt cx="10215784" cy="1241023"/>
          </a:xfrm>
        </p:grpSpPr>
        <p:pic>
          <p:nvPicPr>
            <p:cNvPr id="27" name="Picture 26"/>
            <p:cNvPicPr>
              <a:picLocks noChangeAspect="1"/>
            </p:cNvPicPr>
            <p:nvPr/>
          </p:nvPicPr>
          <p:blipFill>
            <a:blip r:embed="rId3"/>
            <a:stretch>
              <a:fillRect/>
            </a:stretch>
          </p:blipFill>
          <p:spPr>
            <a:xfrm>
              <a:off x="861108" y="1002577"/>
              <a:ext cx="10215784" cy="818480"/>
            </a:xfrm>
            <a:prstGeom prst="rect">
              <a:avLst/>
            </a:prstGeom>
          </p:spPr>
        </p:pic>
        <p:cxnSp>
          <p:nvCxnSpPr>
            <p:cNvPr id="28" name="Straight Connector 27"/>
            <p:cNvCxnSpPr/>
            <p:nvPr/>
          </p:nvCxnSpPr>
          <p:spPr>
            <a:xfrm>
              <a:off x="5854700" y="1027906"/>
              <a:ext cx="0" cy="13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6492995" y="1861049"/>
              <a:ext cx="2986992" cy="1270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989541" y="1870336"/>
              <a:ext cx="1663179" cy="369332"/>
            </a:xfrm>
            <a:prstGeom prst="rect">
              <a:avLst/>
            </a:prstGeom>
            <a:noFill/>
          </p:spPr>
          <p:txBody>
            <a:bodyPr wrap="square" rtlCol="0">
              <a:spAutoFit/>
            </a:bodyPr>
            <a:lstStyle/>
            <a:p>
              <a:r>
                <a:rPr lang="en-US" dirty="0" smtClean="0"/>
                <a:t>Values increase</a:t>
              </a:r>
              <a:endParaRPr lang="en-US" dirty="0"/>
            </a:p>
          </p:txBody>
        </p:sp>
        <p:cxnSp>
          <p:nvCxnSpPr>
            <p:cNvPr id="31" name="Straight Arrow Connector 30"/>
            <p:cNvCxnSpPr/>
            <p:nvPr/>
          </p:nvCxnSpPr>
          <p:spPr>
            <a:xfrm flipH="1" flipV="1">
              <a:off x="1780049" y="1848349"/>
              <a:ext cx="2986992" cy="12700"/>
            </a:xfrm>
            <a:prstGeom prst="straightConnector1">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609808" y="1852872"/>
              <a:ext cx="1738133" cy="369332"/>
            </a:xfrm>
            <a:prstGeom prst="rect">
              <a:avLst/>
            </a:prstGeom>
            <a:noFill/>
          </p:spPr>
          <p:txBody>
            <a:bodyPr wrap="square" rtlCol="0">
              <a:spAutoFit/>
            </a:bodyPr>
            <a:lstStyle/>
            <a:p>
              <a:r>
                <a:rPr lang="en-US" dirty="0" smtClean="0"/>
                <a:t>Values decrease</a:t>
              </a:r>
              <a:endParaRPr lang="en-US" dirty="0"/>
            </a:p>
          </p:txBody>
        </p:sp>
        <p:sp>
          <p:nvSpPr>
            <p:cNvPr id="33" name="Oval 32"/>
            <p:cNvSpPr/>
            <p:nvPr/>
          </p:nvSpPr>
          <p:spPr>
            <a:xfrm>
              <a:off x="2045315" y="1290835"/>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575853" y="1277426"/>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612002" y="1282170"/>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379975" y="1283851"/>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9719971" y="1294316"/>
              <a:ext cx="132157" cy="1321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3606107" y="999721"/>
              <a:ext cx="261320" cy="369332"/>
            </a:xfrm>
            <a:prstGeom prst="rect">
              <a:avLst/>
            </a:prstGeom>
            <a:noFill/>
          </p:spPr>
          <p:txBody>
            <a:bodyPr wrap="square" rtlCol="0">
              <a:spAutoFit/>
            </a:bodyPr>
            <a:lstStyle/>
            <a:p>
              <a:r>
                <a:rPr lang="en-US" dirty="0" smtClean="0"/>
                <a:t>L</a:t>
              </a:r>
              <a:endParaRPr lang="en-US" dirty="0"/>
            </a:p>
          </p:txBody>
        </p:sp>
        <p:sp>
          <p:nvSpPr>
            <p:cNvPr id="40" name="TextBox 39"/>
            <p:cNvSpPr txBox="1"/>
            <p:nvPr/>
          </p:nvSpPr>
          <p:spPr>
            <a:xfrm>
              <a:off x="2108315" y="1004945"/>
              <a:ext cx="261320" cy="369332"/>
            </a:xfrm>
            <a:prstGeom prst="rect">
              <a:avLst/>
            </a:prstGeom>
            <a:noFill/>
          </p:spPr>
          <p:txBody>
            <a:bodyPr wrap="square" rtlCol="0">
              <a:spAutoFit/>
            </a:bodyPr>
            <a:lstStyle/>
            <a:p>
              <a:r>
                <a:rPr lang="en-US" dirty="0" smtClean="0"/>
                <a:t>F</a:t>
              </a:r>
              <a:endParaRPr lang="en-US" dirty="0"/>
            </a:p>
          </p:txBody>
        </p:sp>
        <p:sp>
          <p:nvSpPr>
            <p:cNvPr id="41" name="TextBox 40"/>
            <p:cNvSpPr txBox="1"/>
            <p:nvPr/>
          </p:nvSpPr>
          <p:spPr>
            <a:xfrm>
              <a:off x="5657604" y="1000013"/>
              <a:ext cx="261320" cy="369332"/>
            </a:xfrm>
            <a:prstGeom prst="rect">
              <a:avLst/>
            </a:prstGeom>
            <a:noFill/>
          </p:spPr>
          <p:txBody>
            <a:bodyPr wrap="square" rtlCol="0">
              <a:spAutoFit/>
            </a:bodyPr>
            <a:lstStyle/>
            <a:p>
              <a:r>
                <a:rPr lang="en-US" dirty="0" smtClean="0"/>
                <a:t>R</a:t>
              </a:r>
              <a:endParaRPr lang="en-US" dirty="0"/>
            </a:p>
          </p:txBody>
        </p:sp>
        <p:sp>
          <p:nvSpPr>
            <p:cNvPr id="42" name="TextBox 41"/>
            <p:cNvSpPr txBox="1"/>
            <p:nvPr/>
          </p:nvSpPr>
          <p:spPr>
            <a:xfrm>
              <a:off x="7398852" y="1008446"/>
              <a:ext cx="261320" cy="369332"/>
            </a:xfrm>
            <a:prstGeom prst="rect">
              <a:avLst/>
            </a:prstGeom>
            <a:noFill/>
          </p:spPr>
          <p:txBody>
            <a:bodyPr wrap="square" rtlCol="0">
              <a:spAutoFit/>
            </a:bodyPr>
            <a:lstStyle/>
            <a:p>
              <a:r>
                <a:rPr lang="en-US" dirty="0" smtClean="0"/>
                <a:t>D</a:t>
              </a:r>
              <a:endParaRPr lang="en-US" dirty="0"/>
            </a:p>
          </p:txBody>
        </p:sp>
        <p:sp>
          <p:nvSpPr>
            <p:cNvPr id="43" name="TextBox 42"/>
            <p:cNvSpPr txBox="1"/>
            <p:nvPr/>
          </p:nvSpPr>
          <p:spPr>
            <a:xfrm>
              <a:off x="9821658" y="998645"/>
              <a:ext cx="261320" cy="369332"/>
            </a:xfrm>
            <a:prstGeom prst="rect">
              <a:avLst/>
            </a:prstGeom>
            <a:noFill/>
          </p:spPr>
          <p:txBody>
            <a:bodyPr wrap="square" rtlCol="0">
              <a:spAutoFit/>
            </a:bodyPr>
            <a:lstStyle/>
            <a:p>
              <a:r>
                <a:rPr lang="en-US" dirty="0" smtClean="0"/>
                <a:t>A</a:t>
              </a:r>
              <a:endParaRPr lang="en-US" dirty="0"/>
            </a:p>
          </p:txBody>
        </p:sp>
      </p:grpSp>
      <p:cxnSp>
        <p:nvCxnSpPr>
          <p:cNvPr id="5" name="Straight Connector 4"/>
          <p:cNvCxnSpPr/>
          <p:nvPr/>
        </p:nvCxnSpPr>
        <p:spPr>
          <a:xfrm>
            <a:off x="0" y="3592286"/>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562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1974D257F1BA43ADBBB3D92EF27F70" ma:contentTypeVersion="7" ma:contentTypeDescription="Create a new document." ma:contentTypeScope="" ma:versionID="727f0faa4b0ddeb676d7ee0fe6d58e82">
  <xsd:schema xmlns:xsd="http://www.w3.org/2001/XMLSchema" xmlns:xs="http://www.w3.org/2001/XMLSchema" xmlns:p="http://schemas.microsoft.com/office/2006/metadata/properties" xmlns:ns3="4ff60f1b-af79-4107-a7fe-a84f0a7f9eb9" xmlns:ns4="89a9a98f-d1ab-496b-b22d-696618add395" targetNamespace="http://schemas.microsoft.com/office/2006/metadata/properties" ma:root="true" ma:fieldsID="44a187cd3ac01544821b415b332e0ec6" ns3:_="" ns4:_="">
    <xsd:import namespace="4ff60f1b-af79-4107-a7fe-a84f0a7f9eb9"/>
    <xsd:import namespace="89a9a98f-d1ab-496b-b22d-696618add39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60f1b-af79-4107-a7fe-a84f0a7f9e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a9a98f-d1ab-496b-b22d-696618add39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4B5CDF-CBBB-4068-B51B-14CEB7E79CC6}">
  <ds:schemaRefs>
    <ds:schemaRef ds:uri="http://schemas.microsoft.com/sharepoint/v3/contenttype/forms"/>
  </ds:schemaRefs>
</ds:datastoreItem>
</file>

<file path=customXml/itemProps2.xml><?xml version="1.0" encoding="utf-8"?>
<ds:datastoreItem xmlns:ds="http://schemas.openxmlformats.org/officeDocument/2006/customXml" ds:itemID="{312297E3-58C9-4FEB-BE4D-35B039FDBF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60f1b-af79-4107-a7fe-a84f0a7f9eb9"/>
    <ds:schemaRef ds:uri="89a9a98f-d1ab-496b-b22d-696618add3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F45A34-CA49-403F-81F3-CE0CED520275}">
  <ds:schemaRefs>
    <ds:schemaRef ds:uri="http://purl.org/dc/terms/"/>
    <ds:schemaRef ds:uri="http://purl.org/dc/dcmitype/"/>
    <ds:schemaRef ds:uri="http://www.w3.org/XML/1998/namespace"/>
    <ds:schemaRef ds:uri="http://purl.org/dc/elements/1.1/"/>
    <ds:schemaRef ds:uri="4ff60f1b-af79-4107-a7fe-a84f0a7f9eb9"/>
    <ds:schemaRef ds:uri="http://schemas.microsoft.com/office/infopath/2007/PartnerControls"/>
    <ds:schemaRef ds:uri="89a9a98f-d1ab-496b-b22d-696618add395"/>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3733</TotalTime>
  <Words>5026</Words>
  <Application>Microsoft Office PowerPoint</Application>
  <PresentationFormat>Widescreen</PresentationFormat>
  <Paragraphs>728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Cambria Math</vt:lpstr>
      <vt:lpstr>Centaur</vt:lpstr>
      <vt:lpstr>Office Theme</vt:lpstr>
      <vt:lpstr>Integers</vt:lpstr>
      <vt:lpstr>Integers</vt:lpstr>
      <vt:lpstr>Useful Integers</vt:lpstr>
      <vt:lpstr>Integers</vt:lpstr>
      <vt:lpstr>Plotting Integers Horizontal</vt:lpstr>
      <vt:lpstr>Plotting Integers Vertical</vt:lpstr>
      <vt:lpstr>Absolute Value </vt:lpstr>
      <vt:lpstr>More Vocabulary </vt:lpstr>
      <vt:lpstr>Comparing Integers</vt:lpstr>
      <vt:lpstr>Operations with Integers</vt:lpstr>
      <vt:lpstr>Adding Integers</vt:lpstr>
      <vt:lpstr>Adding Integers</vt:lpstr>
      <vt:lpstr>Adding Integers</vt:lpstr>
      <vt:lpstr>Subtracting Integers</vt:lpstr>
      <vt:lpstr>Subtracting Integers</vt:lpstr>
      <vt:lpstr>Multiplying and Dividing Integers</vt:lpstr>
      <vt:lpstr>Integers with Exponents</vt:lpstr>
    </vt:vector>
  </TitlesOfParts>
  <Company>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Integers</dc:title>
  <dc:creator>Susan Schemmel</dc:creator>
  <cp:lastModifiedBy>Susan Schemmel</cp:lastModifiedBy>
  <cp:revision>295</cp:revision>
  <cp:lastPrinted>2021-02-11T18:30:26Z</cp:lastPrinted>
  <dcterms:created xsi:type="dcterms:W3CDTF">2020-12-22T15:36:35Z</dcterms:created>
  <dcterms:modified xsi:type="dcterms:W3CDTF">2021-05-06T19:14:45Z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0x010100951974D257F1BA43ADBBB3D92EF27F70</vt:lpwstr>
  </property>
</Properties>
</file>